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93F"/>
    <a:srgbClr val="0000FF"/>
    <a:srgbClr val="FF3300"/>
    <a:srgbClr val="FFC000"/>
    <a:srgbClr val="404040"/>
    <a:srgbClr val="C55A11"/>
    <a:srgbClr val="FFEEB9"/>
    <a:srgbClr val="FFD1D1"/>
    <a:srgbClr val="C9D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4B5CE-818A-4C59-ADD2-859123D5C83D}" v="37" dt="2024-04-03T13:43:51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0" autoAdjust="0"/>
    <p:restoredTop sz="93792" autoAdjust="0"/>
  </p:normalViewPr>
  <p:slideViewPr>
    <p:cSldViewPr snapToGrid="0">
      <p:cViewPr varScale="1">
        <p:scale>
          <a:sx n="83" d="100"/>
          <a:sy n="83" d="100"/>
        </p:scale>
        <p:origin x="894" y="-4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ello Khuto" userId="e656fd61-1d73-46a7-b168-19b1ea3f71d0" providerId="ADAL" clId="{D064B5CE-818A-4C59-ADD2-859123D5C83D}"/>
    <pc:docChg chg="undo redo custSel modSld">
      <pc:chgData name="Mamello Khuto" userId="e656fd61-1d73-46a7-b168-19b1ea3f71d0" providerId="ADAL" clId="{D064B5CE-818A-4C59-ADD2-859123D5C83D}" dt="2024-04-03T13:48:49.006" v="4539" actId="255"/>
      <pc:docMkLst>
        <pc:docMk/>
      </pc:docMkLst>
      <pc:sldChg chg="modSp mod">
        <pc:chgData name="Mamello Khuto" userId="e656fd61-1d73-46a7-b168-19b1ea3f71d0" providerId="ADAL" clId="{D064B5CE-818A-4C59-ADD2-859123D5C83D}" dt="2024-04-03T13:48:49.006" v="4539" actId="255"/>
        <pc:sldMkLst>
          <pc:docMk/>
          <pc:sldMk cId="4123977243" sldId="256"/>
        </pc:sldMkLst>
        <pc:spChg chg="mod">
          <ac:chgData name="Mamello Khuto" userId="e656fd61-1d73-46a7-b168-19b1ea3f71d0" providerId="ADAL" clId="{D064B5CE-818A-4C59-ADD2-859123D5C83D}" dt="2024-04-03T13:42:38.541" v="4279" actId="20577"/>
          <ac:spMkLst>
            <pc:docMk/>
            <pc:sldMk cId="4123977243" sldId="256"/>
            <ac:spMk id="22" creationId="{2AC0CF4E-14A1-1930-1A0D-C70BF0C0CFAC}"/>
          </ac:spMkLst>
        </pc:spChg>
        <pc:spChg chg="mod">
          <ac:chgData name="Mamello Khuto" userId="e656fd61-1d73-46a7-b168-19b1ea3f71d0" providerId="ADAL" clId="{D064B5CE-818A-4C59-ADD2-859123D5C83D}" dt="2024-04-03T11:32:45.895" v="2075" actId="1076"/>
          <ac:spMkLst>
            <pc:docMk/>
            <pc:sldMk cId="4123977243" sldId="256"/>
            <ac:spMk id="24" creationId="{10A634B8-87A5-4A54-87C9-6465A2781390}"/>
          </ac:spMkLst>
        </pc:spChg>
        <pc:spChg chg="mod">
          <ac:chgData name="Mamello Khuto" userId="e656fd61-1d73-46a7-b168-19b1ea3f71d0" providerId="ADAL" clId="{D064B5CE-818A-4C59-ADD2-859123D5C83D}" dt="2024-04-03T13:13:50.136" v="3736" actId="1076"/>
          <ac:spMkLst>
            <pc:docMk/>
            <pc:sldMk cId="4123977243" sldId="256"/>
            <ac:spMk id="25" creationId="{D93CD60C-E70F-1AE7-F14E-408326B3AD1A}"/>
          </ac:spMkLst>
        </pc:spChg>
        <pc:spChg chg="mod">
          <ac:chgData name="Mamello Khuto" userId="e656fd61-1d73-46a7-b168-19b1ea3f71d0" providerId="ADAL" clId="{D064B5CE-818A-4C59-ADD2-859123D5C83D}" dt="2024-04-03T13:13:50.136" v="3736" actId="1076"/>
          <ac:spMkLst>
            <pc:docMk/>
            <pc:sldMk cId="4123977243" sldId="256"/>
            <ac:spMk id="26" creationId="{23E93323-222A-4C23-3811-36F5F27CB61F}"/>
          </ac:spMkLst>
        </pc:spChg>
        <pc:spChg chg="mod">
          <ac:chgData name="Mamello Khuto" userId="e656fd61-1d73-46a7-b168-19b1ea3f71d0" providerId="ADAL" clId="{D064B5CE-818A-4C59-ADD2-859123D5C83D}" dt="2024-04-03T11:32:45.895" v="2075" actId="1076"/>
          <ac:spMkLst>
            <pc:docMk/>
            <pc:sldMk cId="4123977243" sldId="256"/>
            <ac:spMk id="27" creationId="{00367AD4-362B-1D14-FBCC-CA845B6DF5F9}"/>
          </ac:spMkLst>
        </pc:spChg>
        <pc:spChg chg="mod">
          <ac:chgData name="Mamello Khuto" userId="e656fd61-1d73-46a7-b168-19b1ea3f71d0" providerId="ADAL" clId="{D064B5CE-818A-4C59-ADD2-859123D5C83D}" dt="2024-04-03T13:41:20.548" v="4196"/>
          <ac:spMkLst>
            <pc:docMk/>
            <pc:sldMk cId="4123977243" sldId="256"/>
            <ac:spMk id="28" creationId="{4EC02902-DAA2-0DBC-2AD1-03855CD7EA90}"/>
          </ac:spMkLst>
        </pc:spChg>
        <pc:spChg chg="mod">
          <ac:chgData name="Mamello Khuto" userId="e656fd61-1d73-46a7-b168-19b1ea3f71d0" providerId="ADAL" clId="{D064B5CE-818A-4C59-ADD2-859123D5C83D}" dt="2024-04-03T11:32:45.895" v="2075" actId="1076"/>
          <ac:spMkLst>
            <pc:docMk/>
            <pc:sldMk cId="4123977243" sldId="256"/>
            <ac:spMk id="34" creationId="{B77ABEE8-BE3D-D01E-06E8-08146E8D4F53}"/>
          </ac:spMkLst>
        </pc:spChg>
        <pc:spChg chg="mod">
          <ac:chgData name="Mamello Khuto" userId="e656fd61-1d73-46a7-b168-19b1ea3f71d0" providerId="ADAL" clId="{D064B5CE-818A-4C59-ADD2-859123D5C83D}" dt="2024-04-03T13:41:55.454" v="4237" actId="20577"/>
          <ac:spMkLst>
            <pc:docMk/>
            <pc:sldMk cId="4123977243" sldId="256"/>
            <ac:spMk id="35" creationId="{62889CC9-1713-DD2C-DE60-5D763088DDB2}"/>
          </ac:spMkLst>
        </pc:spChg>
        <pc:spChg chg="mod">
          <ac:chgData name="Mamello Khuto" userId="e656fd61-1d73-46a7-b168-19b1ea3f71d0" providerId="ADAL" clId="{D064B5CE-818A-4C59-ADD2-859123D5C83D}" dt="2024-04-03T13:43:04.841" v="4284" actId="20577"/>
          <ac:spMkLst>
            <pc:docMk/>
            <pc:sldMk cId="4123977243" sldId="256"/>
            <ac:spMk id="39" creationId="{B818A3DF-4D1F-9D6C-552D-03DC905A45C7}"/>
          </ac:spMkLst>
        </pc:spChg>
        <pc:spChg chg="mod">
          <ac:chgData name="Mamello Khuto" userId="e656fd61-1d73-46a7-b168-19b1ea3f71d0" providerId="ADAL" clId="{D064B5CE-818A-4C59-ADD2-859123D5C83D}" dt="2024-04-03T13:48:34.049" v="4537" actId="113"/>
          <ac:spMkLst>
            <pc:docMk/>
            <pc:sldMk cId="4123977243" sldId="256"/>
            <ac:spMk id="43" creationId="{AE1F3119-E614-502A-6E5D-6FAF2ACBFD93}"/>
          </ac:spMkLst>
        </pc:spChg>
        <pc:spChg chg="mod">
          <ac:chgData name="Mamello Khuto" userId="e656fd61-1d73-46a7-b168-19b1ea3f71d0" providerId="ADAL" clId="{D064B5CE-818A-4C59-ADD2-859123D5C83D}" dt="2024-04-03T13:13:50.136" v="3736" actId="1076"/>
          <ac:spMkLst>
            <pc:docMk/>
            <pc:sldMk cId="4123977243" sldId="256"/>
            <ac:spMk id="54" creationId="{7FF2749F-8ED4-9F83-1201-6CE86D76BBBA}"/>
          </ac:spMkLst>
        </pc:spChg>
        <pc:spChg chg="mod">
          <ac:chgData name="Mamello Khuto" userId="e656fd61-1d73-46a7-b168-19b1ea3f71d0" providerId="ADAL" clId="{D064B5CE-818A-4C59-ADD2-859123D5C83D}" dt="2024-04-03T13:13:55.219" v="3738" actId="108"/>
          <ac:spMkLst>
            <pc:docMk/>
            <pc:sldMk cId="4123977243" sldId="256"/>
            <ac:spMk id="55" creationId="{2C2996D9-7C6C-C333-CD26-54F2AE4791CA}"/>
          </ac:spMkLst>
        </pc:spChg>
        <pc:spChg chg="mod">
          <ac:chgData name="Mamello Khuto" userId="e656fd61-1d73-46a7-b168-19b1ea3f71d0" providerId="ADAL" clId="{D064B5CE-818A-4C59-ADD2-859123D5C83D}" dt="2024-04-03T13:48:42.083" v="4538" actId="255"/>
          <ac:spMkLst>
            <pc:docMk/>
            <pc:sldMk cId="4123977243" sldId="256"/>
            <ac:spMk id="59" creationId="{2F934960-C8A9-A66C-F4F7-87235BB9BF74}"/>
          </ac:spMkLst>
        </pc:spChg>
        <pc:spChg chg="mod">
          <ac:chgData name="Mamello Khuto" userId="e656fd61-1d73-46a7-b168-19b1ea3f71d0" providerId="ADAL" clId="{D064B5CE-818A-4C59-ADD2-859123D5C83D}" dt="2024-04-03T13:48:49.006" v="4539" actId="255"/>
          <ac:spMkLst>
            <pc:docMk/>
            <pc:sldMk cId="4123977243" sldId="256"/>
            <ac:spMk id="61" creationId="{F6714BE2-4D81-3F68-3369-0D9202257004}"/>
          </ac:spMkLst>
        </pc:spChg>
        <pc:spChg chg="mod">
          <ac:chgData name="Mamello Khuto" userId="e656fd61-1d73-46a7-b168-19b1ea3f71d0" providerId="ADAL" clId="{D064B5CE-818A-4C59-ADD2-859123D5C83D}" dt="2024-04-03T13:13:50.136" v="3736" actId="1076"/>
          <ac:spMkLst>
            <pc:docMk/>
            <pc:sldMk cId="4123977243" sldId="256"/>
            <ac:spMk id="62" creationId="{14833B16-58A8-8E4A-DC13-6CFDA98BA619}"/>
          </ac:spMkLst>
        </pc:spChg>
        <pc:spChg chg="mod">
          <ac:chgData name="Mamello Khuto" userId="e656fd61-1d73-46a7-b168-19b1ea3f71d0" providerId="ADAL" clId="{D064B5CE-818A-4C59-ADD2-859123D5C83D}" dt="2024-04-03T13:41:20.548" v="4196"/>
          <ac:spMkLst>
            <pc:docMk/>
            <pc:sldMk cId="4123977243" sldId="256"/>
            <ac:spMk id="63" creationId="{3D3A87ED-F216-68D1-0282-320C1E4CF8DC}"/>
          </ac:spMkLst>
        </pc:spChg>
        <pc:spChg chg="mod">
          <ac:chgData name="Mamello Khuto" userId="e656fd61-1d73-46a7-b168-19b1ea3f71d0" providerId="ADAL" clId="{D064B5CE-818A-4C59-ADD2-859123D5C83D}" dt="2024-04-03T13:18:13.719" v="3799" actId="20577"/>
          <ac:spMkLst>
            <pc:docMk/>
            <pc:sldMk cId="4123977243" sldId="256"/>
            <ac:spMk id="1030" creationId="{6591CEC1-B51C-C316-CFD3-34C3364A05E8}"/>
          </ac:spMkLst>
        </pc:spChg>
        <pc:spChg chg="mod">
          <ac:chgData name="Mamello Khuto" userId="e656fd61-1d73-46a7-b168-19b1ea3f71d0" providerId="ADAL" clId="{D064B5CE-818A-4C59-ADD2-859123D5C83D}" dt="2024-04-03T13:37:04.775" v="4045" actId="6549"/>
          <ac:spMkLst>
            <pc:docMk/>
            <pc:sldMk cId="4123977243" sldId="256"/>
            <ac:spMk id="1048" creationId="{46EB7192-4C89-42AB-3A67-27315FE481F0}"/>
          </ac:spMkLst>
        </pc:spChg>
        <pc:spChg chg="mod">
          <ac:chgData name="Mamello Khuto" userId="e656fd61-1d73-46a7-b168-19b1ea3f71d0" providerId="ADAL" clId="{D064B5CE-818A-4C59-ADD2-859123D5C83D}" dt="2024-04-03T13:13:34.246" v="3732" actId="255"/>
          <ac:spMkLst>
            <pc:docMk/>
            <pc:sldMk cId="4123977243" sldId="256"/>
            <ac:spMk id="1057" creationId="{4169E802-3974-DF38-24FE-3B1569B153C6}"/>
          </ac:spMkLst>
        </pc:spChg>
        <pc:spChg chg="mod">
          <ac:chgData name="Mamello Khuto" userId="e656fd61-1d73-46a7-b168-19b1ea3f71d0" providerId="ADAL" clId="{D064B5CE-818A-4C59-ADD2-859123D5C83D}" dt="2024-04-03T13:41:40.733" v="4236" actId="20577"/>
          <ac:spMkLst>
            <pc:docMk/>
            <pc:sldMk cId="4123977243" sldId="256"/>
            <ac:spMk id="1061" creationId="{D576C024-ED2B-8832-4208-013D0922C748}"/>
          </ac:spMkLst>
        </pc:spChg>
        <pc:grpChg chg="mod">
          <ac:chgData name="Mamello Khuto" userId="e656fd61-1d73-46a7-b168-19b1ea3f71d0" providerId="ADAL" clId="{D064B5CE-818A-4C59-ADD2-859123D5C83D}" dt="2024-04-03T11:32:45.895" v="2075" actId="1076"/>
          <ac:grpSpMkLst>
            <pc:docMk/>
            <pc:sldMk cId="4123977243" sldId="256"/>
            <ac:grpSpMk id="5" creationId="{EAEE07A2-3FE2-6C65-F28B-2D4BFB9E34E4}"/>
          </ac:grpSpMkLst>
        </pc:grpChg>
        <pc:grpChg chg="mod">
          <ac:chgData name="Mamello Khuto" userId="e656fd61-1d73-46a7-b168-19b1ea3f71d0" providerId="ADAL" clId="{D064B5CE-818A-4C59-ADD2-859123D5C83D}" dt="2024-04-03T13:13:50.136" v="3736" actId="1076"/>
          <ac:grpSpMkLst>
            <pc:docMk/>
            <pc:sldMk cId="4123977243" sldId="256"/>
            <ac:grpSpMk id="1073" creationId="{817ADB1F-6D45-AC25-A2DC-F65EC93A90AC}"/>
          </ac:grpSpMkLst>
        </pc:grpChg>
        <pc:grpChg chg="mod">
          <ac:chgData name="Mamello Khuto" userId="e656fd61-1d73-46a7-b168-19b1ea3f71d0" providerId="ADAL" clId="{D064B5CE-818A-4C59-ADD2-859123D5C83D}" dt="2024-04-03T13:13:50.136" v="3736" actId="1076"/>
          <ac:grpSpMkLst>
            <pc:docMk/>
            <pc:sldMk cId="4123977243" sldId="256"/>
            <ac:grpSpMk id="1074" creationId="{AB1D980A-560C-49F3-4204-134D01C0CA67}"/>
          </ac:grpSpMkLst>
        </pc:grpChg>
        <pc:picChg chg="mod">
          <ac:chgData name="Mamello Khuto" userId="e656fd61-1d73-46a7-b168-19b1ea3f71d0" providerId="ADAL" clId="{D064B5CE-818A-4C59-ADD2-859123D5C83D}" dt="2024-04-03T11:32:45.895" v="2075" actId="1076"/>
          <ac:picMkLst>
            <pc:docMk/>
            <pc:sldMk cId="4123977243" sldId="256"/>
            <ac:picMk id="13" creationId="{9841CABD-7C93-1085-BC43-D9E6C801EBA0}"/>
          </ac:picMkLst>
        </pc:picChg>
        <pc:picChg chg="mod">
          <ac:chgData name="Mamello Khuto" userId="e656fd61-1d73-46a7-b168-19b1ea3f71d0" providerId="ADAL" clId="{D064B5CE-818A-4C59-ADD2-859123D5C83D}" dt="2024-04-03T11:32:45.895" v="2075" actId="1076"/>
          <ac:picMkLst>
            <pc:docMk/>
            <pc:sldMk cId="4123977243" sldId="256"/>
            <ac:picMk id="19" creationId="{2E93A56A-206B-7FF7-B472-C496523D5397}"/>
          </ac:picMkLst>
        </pc:picChg>
        <pc:picChg chg="mod">
          <ac:chgData name="Mamello Khuto" userId="e656fd61-1d73-46a7-b168-19b1ea3f71d0" providerId="ADAL" clId="{D064B5CE-818A-4C59-ADD2-859123D5C83D}" dt="2024-04-03T11:32:45.895" v="2075" actId="1076"/>
          <ac:picMkLst>
            <pc:docMk/>
            <pc:sldMk cId="4123977243" sldId="256"/>
            <ac:picMk id="21" creationId="{908C5545-430F-9F2A-AFD3-545EF85064D2}"/>
          </ac:picMkLst>
        </pc:picChg>
        <pc:picChg chg="mod">
          <ac:chgData name="Mamello Khuto" userId="e656fd61-1d73-46a7-b168-19b1ea3f71d0" providerId="ADAL" clId="{D064B5CE-818A-4C59-ADD2-859123D5C83D}" dt="2024-04-03T11:32:45.895" v="2075" actId="1076"/>
          <ac:picMkLst>
            <pc:docMk/>
            <pc:sldMk cId="4123977243" sldId="256"/>
            <ac:picMk id="38" creationId="{44156FC6-A597-D564-1BB8-B54D06756663}"/>
          </ac:picMkLst>
        </pc:picChg>
        <pc:picChg chg="mod">
          <ac:chgData name="Mamello Khuto" userId="e656fd61-1d73-46a7-b168-19b1ea3f71d0" providerId="ADAL" clId="{D064B5CE-818A-4C59-ADD2-859123D5C83D}" dt="2024-04-03T13:13:50.136" v="3736" actId="1076"/>
          <ac:picMkLst>
            <pc:docMk/>
            <pc:sldMk cId="4123977243" sldId="256"/>
            <ac:picMk id="42" creationId="{9F027604-580E-49E1-27C3-6EB97C2A05E9}"/>
          </ac:picMkLst>
        </pc:picChg>
        <pc:picChg chg="mod">
          <ac:chgData name="Mamello Khuto" userId="e656fd61-1d73-46a7-b168-19b1ea3f71d0" providerId="ADAL" clId="{D064B5CE-818A-4C59-ADD2-859123D5C83D}" dt="2024-04-03T13:13:50.136" v="3736" actId="1076"/>
          <ac:picMkLst>
            <pc:docMk/>
            <pc:sldMk cId="4123977243" sldId="256"/>
            <ac:picMk id="1070" creationId="{407A3749-FBD9-94DC-583F-DA59717600CD}"/>
          </ac:picMkLst>
        </pc:picChg>
        <pc:picChg chg="mod">
          <ac:chgData name="Mamello Khuto" userId="e656fd61-1d73-46a7-b168-19b1ea3f71d0" providerId="ADAL" clId="{D064B5CE-818A-4C59-ADD2-859123D5C83D}" dt="2024-04-03T13:13:50.136" v="3736" actId="1076"/>
          <ac:picMkLst>
            <pc:docMk/>
            <pc:sldMk cId="4123977243" sldId="256"/>
            <ac:picMk id="1072" creationId="{9DB7BF88-BD6C-8277-1652-7CAEBE4E782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E6B78-5EF5-4731-97A9-D8E2A397D465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F9D94-E118-4027-A9B1-556D098872FB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6812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F9D94-E118-4027-A9B1-556D098872FB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7149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F9D94-E118-4027-A9B1-556D098872FB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43771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4AB-48FA-49FE-97CA-4965DD4F1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D9158-6FCA-44D6-AF51-37651F2AC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E3193-4371-4EF7-AFCA-4EB9AA19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4F573-3C8B-48CA-9587-C5F45D38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1914D-C79A-4B66-890C-F908AEF9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4480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ED788-1572-40F2-9454-B0DE7083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5FE67-D1ED-4419-9052-0EA28DF4C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80F34-60DE-4317-9D27-3B40C7F86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9624E-28F2-4A60-B636-C325A50A6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1399A-BCED-4432-8364-889134BE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995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31519-D7A2-4F17-8EA1-D26564B99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260BC-3DB3-43EC-A431-2665CB367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EEA70-9E72-4F7E-B760-D8E794D0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E7808-AEDB-4F70-AECC-0C99FF94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0E67D-DFEE-4D1F-A1E3-C6073DA7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5659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FC3F6-EC50-44C8-9B7D-47C5F1EE8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08866-725B-4392-8616-CCB639000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6AA16-2298-45E9-B1BD-046B2313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BBDFD-059C-446F-9116-AA2FA676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83767-521D-44D0-8128-B66A9F4E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843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66ACC-B024-42D7-AA0E-DC298175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6EF28-51F0-400F-9A4C-D53D72F91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F0AA-E0BC-4ED9-97B7-71E98DA7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1BBD6-2D8C-4421-921D-DFCEF69C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7FE5E-E1E7-44A9-A6A6-865B54D59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8464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4FA-F615-4C63-91FC-0917D304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F6C6D-5CFE-41EC-A86F-96E16C284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3D419-AD03-4227-9417-8BF6546FC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CADD5-94C5-473C-B6DF-74F372A2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7C6D8-E2E5-4445-B234-1D41D185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77A78-D541-4817-89E5-28A553D2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8774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5FBE-5589-44F3-9053-0C23D1FD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6B046-CA34-4F3B-83F4-4FD99B6ED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EC0A0-D89E-4088-A2F7-9AA255E01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81DC3-C807-4931-BDBB-0833DDA46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5C4EE-AAA0-4E0E-9530-01FA74731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FAA13-AA0B-4F08-AA1A-21B8A0B7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3E0A76-AA46-4DB1-B119-62F9C726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111C69-A3E2-4C2A-9AA4-5C7D5D60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0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284A-612D-488C-87C3-04FEEA44F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86D4F-A80A-4D2D-A9B5-AAF8C721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24AAF-4FE4-45F9-AB12-5A248DCD9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C7503-0A2B-4DAA-AC61-70FF3119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153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5FCDE-0EF6-4BCE-BD6E-82D6DA50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0009E2-F53E-43F9-8755-A97A16CD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61AE9-25DB-4A00-83EF-A46FF21A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94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EE4CC-79A5-4E5E-B8CF-6FB2DA5B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FA9FC-0717-4DD9-A4B2-955F475C9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785B8-5716-428A-B750-305A9C19F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B1D0A-C37B-4997-926F-86C681E3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41418-9FF8-48AD-A88F-CE3D4A44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D4867-EDEC-4537-8150-676BFC07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5533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33AF-4004-4A77-B5C9-9DADAB128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4EB890-083E-421E-A6A7-83FA5619D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2B10F-D8AB-4682-88BC-9491DFC5F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A9FC0-F3A8-441A-ADA1-C592776D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BB3C9-3231-46FF-9A97-1037EC20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F703C-09A2-42F0-8AA3-9EECF24C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8792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64E87-5442-4EE0-9CC6-AA1476BB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11F1E-C2F9-4632-88E8-78258FE24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D3F14-98CB-4E6E-B6C9-9D91A4728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E150-C46F-448B-AA8C-29C382AC1281}" type="datetimeFigureOut">
              <a:rPr lang="en-ZA" smtClean="0"/>
              <a:t>2024/04/03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1E641-8869-4F1C-A432-F930D4C52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58520-2BE6-4936-BBBC-A3CDE57DC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4429C-355F-432B-9F07-C2C99A61C20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6414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3649EE5-29BB-B438-F045-D0407AB7A08A}"/>
              </a:ext>
            </a:extLst>
          </p:cNvPr>
          <p:cNvGrpSpPr/>
          <p:nvPr/>
        </p:nvGrpSpPr>
        <p:grpSpPr>
          <a:xfrm>
            <a:off x="-645915" y="-2370960"/>
            <a:ext cx="14885150" cy="21794077"/>
            <a:chOff x="-645915" y="-2370960"/>
            <a:chExt cx="14885150" cy="2179407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9E1CDD1-E495-1E16-9633-A57F0A7C4EB3}"/>
                </a:ext>
              </a:extLst>
            </p:cNvPr>
            <p:cNvSpPr/>
            <p:nvPr/>
          </p:nvSpPr>
          <p:spPr>
            <a:xfrm>
              <a:off x="-645915" y="-2370960"/>
              <a:ext cx="14885150" cy="2179407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ZA">
                <a:latin typeface="Calibri (Body)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D245B6E-2A1F-C07F-534B-2507309ABA24}"/>
                </a:ext>
              </a:extLst>
            </p:cNvPr>
            <p:cNvSpPr/>
            <p:nvPr/>
          </p:nvSpPr>
          <p:spPr>
            <a:xfrm>
              <a:off x="-459050" y="-2365419"/>
              <a:ext cx="14507279" cy="21788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ZA">
                <a:latin typeface="Calibri (Body)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AEE07A2-3FE2-6C65-F28B-2D4BFB9E34E4}"/>
              </a:ext>
            </a:extLst>
          </p:cNvPr>
          <p:cNvGrpSpPr/>
          <p:nvPr/>
        </p:nvGrpSpPr>
        <p:grpSpPr>
          <a:xfrm>
            <a:off x="-178049" y="-2109659"/>
            <a:ext cx="14094143" cy="4092746"/>
            <a:chOff x="-178049" y="-2109659"/>
            <a:chExt cx="14094143" cy="373948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841CABD-7C93-1085-BC43-D9E6C801EB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953" l="7"/>
            <a:stretch/>
          </p:blipFill>
          <p:spPr>
            <a:xfrm>
              <a:off x="11345664" y="-1976041"/>
              <a:ext cx="1448737" cy="789604"/>
            </a:xfrm>
            <a:prstGeom prst="rect">
              <a:avLst/>
            </a:prstGeom>
          </p:spPr>
        </p:pic>
        <p:pic>
          <p:nvPicPr>
            <p:cNvPr descr="Image result for department of basic education logo transparent" id="19" name="Picture 8">
              <a:extLst>
                <a:ext uri="{FF2B5EF4-FFF2-40B4-BE49-F238E27FC236}">
                  <a16:creationId xmlns:a16="http://schemas.microsoft.com/office/drawing/2014/main" id="{2E93A56A-206B-7FF7-B472-C496523D5397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cstate="print"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6994" y="-1939706"/>
              <a:ext cx="2023418" cy="736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908C5545-430F-9F2A-AFD3-545EF8506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94401" y="-1959345"/>
              <a:ext cx="1121693" cy="756211"/>
            </a:xfrm>
            <a:prstGeom prst="rect">
              <a:avLst/>
            </a:prstGeom>
          </p:spPr>
        </p:pic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10A634B8-87A5-4A54-87C9-6465A2781390}"/>
                </a:ext>
              </a:extLst>
            </p:cNvPr>
            <p:cNvSpPr/>
            <p:nvPr/>
          </p:nvSpPr>
          <p:spPr>
            <a:xfrm>
              <a:off x="2052065" y="-2109659"/>
              <a:ext cx="9104412" cy="1024724"/>
            </a:xfrm>
            <a:prstGeom prst="round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b="1" dirty="0" lang="en-ZA" sz="2800">
                  <a:solidFill>
                    <a:srgbClr val="FFC000"/>
                  </a:solidFill>
                  <a:latin typeface="Calibri (Body)"/>
                </a:rPr>
                <a:t>SA-SAMS Modernisation Programme</a:t>
              </a:r>
            </a:p>
            <a:p>
              <a:pPr algn="ctr"/>
              <a:r>
                <a:rPr dirty="0" lang="en-ZA">
                  <a:solidFill>
                    <a:schemeClr val="bg1"/>
                  </a:solidFill>
                  <a:latin typeface="Calibri (Body)"/>
                </a:rPr>
                <a:t>Issue 10/2024/03: Monthly Progress Report as of March 2024</a:t>
              </a:r>
              <a:endParaRPr dirty="0" lang="en-ZA" sz="2000">
                <a:latin typeface="Calibri (Body)"/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00367AD4-362B-1D14-FBCC-CA845B6DF5F9}"/>
                </a:ext>
              </a:extLst>
            </p:cNvPr>
            <p:cNvSpPr/>
            <p:nvPr/>
          </p:nvSpPr>
          <p:spPr>
            <a:xfrm>
              <a:off x="-168013" y="-1001278"/>
              <a:ext cx="13991873" cy="2631108"/>
            </a:xfrm>
            <a:prstGeom prst="roundRect">
              <a:avLst>
                <a:gd fmla="val 10783" name="adj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>
                <a:latin typeface="Calibri (Body)"/>
              </a:endParaRPr>
            </a:p>
          </p:txBody>
        </p:sp>
        <p:sp>
          <p:nvSpPr>
            <p:cNvPr id="34" name="Rectangle: Top Corners Rounded 33">
              <a:extLst>
                <a:ext uri="{FF2B5EF4-FFF2-40B4-BE49-F238E27FC236}">
                  <a16:creationId xmlns:a16="http://schemas.microsoft.com/office/drawing/2014/main" id="{B77ABEE8-BE3D-D01E-06E8-08146E8D4F53}"/>
                </a:ext>
              </a:extLst>
            </p:cNvPr>
            <p:cNvSpPr/>
            <p:nvPr/>
          </p:nvSpPr>
          <p:spPr>
            <a:xfrm>
              <a:off x="-178049" y="-1005594"/>
              <a:ext cx="13991871" cy="526332"/>
            </a:xfrm>
            <a:prstGeom prst="round2SameRect">
              <a:avLst>
                <a:gd fmla="val 36789" name="adj1"/>
                <a:gd fmla="val 0" name="adj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rtlCol="0"/>
            <a:lstStyle/>
            <a:p>
              <a:pPr algn="ctr"/>
              <a:r>
                <a:rPr b="1" dirty="0" lang="en-US" sz="2000">
                  <a:solidFill>
                    <a:srgbClr val="FFC000"/>
                  </a:solidFill>
                  <a:latin typeface="Calibri (Body)"/>
                </a:rPr>
                <a:t>Let’s Catch Up</a:t>
              </a:r>
            </a:p>
          </p:txBody>
        </p:sp>
        <p:sp>
          <p:nvSpPr>
            <p:cNvPr id="35" name="Rectangle 1">
              <a:extLst>
                <a:ext uri="{FF2B5EF4-FFF2-40B4-BE49-F238E27FC236}">
                  <a16:creationId xmlns:a16="http://schemas.microsoft.com/office/drawing/2014/main" id="{62889CC9-1713-DD2C-DE60-5D763088D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027" y="-489110"/>
              <a:ext cx="12759236" cy="198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 bIns="45720" compatLnSpc="1" lIns="91440" numCol="1" rIns="91440" tIns="45720" vert="horz" wrap="square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just" indent="-285750" marL="285750">
                <a:buFont charset="0" panose="020B0604020202020204" pitchFamily="34" typeface="Arial"/>
                <a:buChar char="•"/>
              </a:pP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The SA-SAMS equivalent OpenEMIS build on the modernisation is now </a:t>
              </a:r>
              <a:r>
                <a:rPr dirty="0" lang="en-US" sz="1500">
                  <a:solidFill>
                    <a:srgbClr val="FF000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75% completed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for the four (4) core modules (Manage Learner - ML, Manage School - MS, Manage 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Staff - MHR, and Manage Curriculum &amp; Assessment (MCA).</a:t>
              </a:r>
            </a:p>
            <a:p>
              <a:pPr algn="just" indent="-285750" marL="285750">
                <a:buFont charset="0" panose="020B0604020202020204" pitchFamily="34" typeface="Arial"/>
                <a:buChar char="•"/>
              </a:pPr>
              <a:r>
                <a:rPr dirty="0" lang="en-US" sz="1500">
                  <a:solidFill>
                    <a:srgbClr val="FF000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393 schools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have tested the three modules successfully; and </a:t>
              </a:r>
              <a:r>
                <a:rPr dirty="0" lang="en-US" sz="1500">
                  <a:solidFill>
                    <a:srgbClr val="FF000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no errors or defects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were raised. 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About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twenty-one (21) </a:t>
              </a:r>
              <a:r>
                <a:rPr dirty="0" lang="en-US" sz="1500">
                  <a:solidFill>
                    <a:srgbClr val="FF000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enhancements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were raised and subsequently resolved. These related to the quality of data in the UAT environment, the consideration for optional as opposed to mandatory for fields 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such as “school website” among others, the inclusion of a field option for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South African learners without an ID, and the distinction between fields for </a:t>
              </a:r>
              <a:r>
                <a:rPr dirty="0" lang="en-US" sz="1500">
                  <a:solidFill>
                    <a:srgbClr val="FF000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“parent details”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and </a:t>
              </a:r>
              <a:r>
                <a:rPr dirty="0" lang="en-US" sz="1500">
                  <a:solidFill>
                    <a:srgbClr val="FF000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a “general contact”.</a:t>
              </a:r>
            </a:p>
            <a:p>
              <a:pPr algn="just" indent="-285750" marL="285750">
                <a:buFont charset="0" panose="020B0604020202020204" pitchFamily="34" typeface="Arial"/>
                <a:buChar char="•"/>
              </a:pP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The development of data quality cleansing scripts for managing the school, learners, and staff  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(as per </a:t>
              </a: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LURITS requirements) is completed and is currently under testing.</a:t>
              </a:r>
            </a:p>
            <a:p>
              <a:pPr algn="just" indent="-285750" marL="285750">
                <a:buFont charset="0" panose="020B0604020202020204" pitchFamily="34" typeface="Arial"/>
                <a:buChar char="•"/>
              </a:pPr>
              <a:r>
                <a:rPr dirty="0" lang="en-US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B0004020202020204" pitchFamily="34" typeface="Aptos"/>
                  <a:cs charset="0" panose="020B0004020202020204" pitchFamily="34" typeface="Aptos"/>
                </a:rPr>
                <a:t>The design for the web portal for schools to use for the data cleansing has been completed.</a:t>
              </a: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44156FC6-A597-D564-1BB8-B54D067566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89" l="145" r="136" t="132"/>
            <a:stretch/>
          </p:blipFill>
          <p:spPr>
            <a:xfrm>
              <a:off x="-74190" y="-156758"/>
              <a:ext cx="1136984" cy="1310038"/>
            </a:xfrm>
            <a:prstGeom prst="rect">
              <a:avLst/>
            </a:prstGeom>
          </p:spPr>
        </p:pic>
      </p:grpSp>
      <p:grpSp>
        <p:nvGrpSpPr>
          <p:cNvPr id="1066" name="Group 1065">
            <a:extLst>
              <a:ext uri="{FF2B5EF4-FFF2-40B4-BE49-F238E27FC236}">
                <a16:creationId xmlns:a16="http://schemas.microsoft.com/office/drawing/2014/main" id="{294E2938-4A64-7040-0B14-02605BE929A3}"/>
              </a:ext>
            </a:extLst>
          </p:cNvPr>
          <p:cNvGrpSpPr/>
          <p:nvPr/>
        </p:nvGrpSpPr>
        <p:grpSpPr>
          <a:xfrm>
            <a:off x="-414973" y="14514378"/>
            <a:ext cx="14392370" cy="4011263"/>
            <a:chOff x="-178890" y="13515843"/>
            <a:chExt cx="14057364" cy="3498226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B8E5A309-9A18-51F6-8A2E-37C8B1B1719F}"/>
                </a:ext>
              </a:extLst>
            </p:cNvPr>
            <p:cNvSpPr/>
            <p:nvPr/>
          </p:nvSpPr>
          <p:spPr>
            <a:xfrm>
              <a:off x="-109706" y="13887982"/>
              <a:ext cx="13988180" cy="3126087"/>
            </a:xfrm>
            <a:prstGeom prst="roundRect">
              <a:avLst>
                <a:gd fmla="val 11172" name="adj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>
                <a:latin typeface="Calibri (Body)"/>
              </a:endParaRPr>
            </a:p>
          </p:txBody>
        </p:sp>
        <p:sp>
          <p:nvSpPr>
            <p:cNvPr id="39" name="Rectangle: Top Corners Rounded 38">
              <a:extLst>
                <a:ext uri="{FF2B5EF4-FFF2-40B4-BE49-F238E27FC236}">
                  <a16:creationId xmlns:a16="http://schemas.microsoft.com/office/drawing/2014/main" id="{B818A3DF-4D1F-9D6C-552D-03DC905A45C7}"/>
                </a:ext>
              </a:extLst>
            </p:cNvPr>
            <p:cNvSpPr/>
            <p:nvPr/>
          </p:nvSpPr>
          <p:spPr>
            <a:xfrm>
              <a:off x="-109707" y="13515843"/>
              <a:ext cx="13988179" cy="689974"/>
            </a:xfrm>
            <a:prstGeom prst="round2SameRect">
              <a:avLst>
                <a:gd fmla="val 36789" name="adj1"/>
                <a:gd fmla="val 0" name="adj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b="1" dirty="0" lang="en-US" sz="2000">
                  <a:solidFill>
                    <a:srgbClr val="FFC000"/>
                  </a:solidFill>
                  <a:latin typeface="Calibri (Body)"/>
                </a:rPr>
                <a:t>March 2024 Achievements</a:t>
              </a:r>
            </a:p>
          </p:txBody>
        </p:sp>
        <p:pic>
          <p:nvPicPr>
            <p:cNvPr descr="A computer with a cartoon character&#10;&#10;Description automatically generated with low confidence" id="41" name="Picture 40">
              <a:extLst>
                <a:ext uri="{FF2B5EF4-FFF2-40B4-BE49-F238E27FC236}">
                  <a16:creationId xmlns:a16="http://schemas.microsoft.com/office/drawing/2014/main" id="{9CC40C69-56D8-6AB7-B0F2-C68A88CED29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8890" y="14416892"/>
              <a:ext cx="4358259" cy="2490434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E1F3119-E614-502A-6E5D-6FAF2ACBFD93}"/>
                </a:ext>
              </a:extLst>
            </p:cNvPr>
            <p:cNvSpPr txBox="1"/>
            <p:nvPr/>
          </p:nvSpPr>
          <p:spPr>
            <a:xfrm>
              <a:off x="4066034" y="14336889"/>
              <a:ext cx="9736224" cy="24090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-228600" marL="228600">
                <a:spcAft>
                  <a:spcPts val="300"/>
                </a:spcAft>
                <a:buClr>
                  <a:schemeClr val="tx1"/>
                </a:buClr>
                <a:buFont charset="0" panose="020B0604020202020204" pitchFamily="34" typeface="Arial"/>
                <a:buChar char="•"/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ea charset="0" panose="02020602080505020303" pitchFamily="18" typeface="Baskerville Old Face"/>
                  <a:cs charset="0" panose="02020603050405020304" pitchFamily="18" typeface="Times New Roman"/>
                </a:rPr>
                <a:t>Completed </a:t>
              </a:r>
              <a:r>
                <a:rPr dirty="0" lang="en-US" sz="1500">
                  <a:solidFill>
                    <a:srgbClr val="002060"/>
                  </a:solidFill>
                  <a:latin typeface="Calibri (Body)"/>
                  <a:ea charset="0" panose="02020602080505020303" pitchFamily="18" typeface="Baskerville Old Face"/>
                  <a:cs charset="0" panose="02020603050405020304" pitchFamily="18" typeface="Times New Roman"/>
                </a:rPr>
                <a:t>: Curriculum FRS and use case documentation.</a:t>
              </a:r>
            </a:p>
            <a:p>
              <a:pPr indent="-228600" marL="228600">
                <a:spcAft>
                  <a:spcPts val="300"/>
                </a:spcAft>
                <a:buClr>
                  <a:schemeClr val="tx1"/>
                </a:buClr>
                <a:buFont charset="0" panose="020B0604020202020204" pitchFamily="34" typeface="Arial"/>
                <a:buChar char="•"/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US" sz="1500">
                  <a:solidFill>
                    <a:srgbClr val="002060"/>
                  </a:solidFill>
                  <a:latin typeface="Calibri (Body)"/>
                  <a:ea charset="0" panose="02020602080505020303" pitchFamily="18" typeface="Baskerville Old Face"/>
                  <a:cs charset="0" panose="02020603050405020304" pitchFamily="18" typeface="Times New Roman"/>
                </a:rPr>
                <a:t> : Curriculum FRS walkthrough with DBE. </a:t>
              </a:r>
            </a:p>
            <a:p>
              <a:pPr indent="-228600" marL="228600">
                <a:spcAft>
                  <a:spcPts val="300"/>
                </a:spcAft>
                <a:buClr>
                  <a:schemeClr val="tx1"/>
                </a:buClr>
                <a:buFont charset="0" panose="020B0604020202020204" pitchFamily="34" typeface="Arial"/>
                <a:buChar char="•"/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US" sz="1500">
                  <a:solidFill>
                    <a:srgbClr val="002060"/>
                  </a:solidFill>
                  <a:latin typeface="Calibri (Body)"/>
                  <a:ea charset="0" panose="02020602080505020303" pitchFamily="18" typeface="Baskerville Old Face"/>
                  <a:cs charset="0" panose="02020603050405020304" pitchFamily="18" typeface="Times New Roman"/>
                </a:rPr>
                <a:t> : Assessment Solution Design.</a:t>
              </a:r>
            </a:p>
            <a:p>
              <a:pPr indent="-228600" marL="228600">
                <a:spcAft>
                  <a:spcPts val="300"/>
                </a:spcAft>
                <a:buClr>
                  <a:schemeClr val="tx1"/>
                </a:buClr>
                <a:buFont charset="0" panose="020B0604020202020204" pitchFamily="34" typeface="Arial"/>
                <a:buChar char="•"/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US" sz="1500">
                  <a:solidFill>
                    <a:srgbClr val="002060"/>
                  </a:solidFill>
                  <a:latin typeface="Calibri (Body)"/>
                  <a:ea charset="0" panose="02020602080505020303" pitchFamily="18" typeface="Baskerville Old Face"/>
                  <a:cs charset="0" panose="02020603050405020304" pitchFamily="18" typeface="Times New Roman"/>
                </a:rPr>
                <a:t>:  Initial system integration testing (SIT) for Curriculum</a:t>
              </a:r>
            </a:p>
            <a:p>
              <a:pPr indent="-231775" lvl="0" marL="231775" marR="0">
                <a:spcBef>
                  <a:spcPts val="0"/>
                </a:spcBef>
                <a:spcAft>
                  <a:spcPts val="300"/>
                </a:spcAft>
                <a:buSzPts val="1000"/>
                <a:buFont charset="2" panose="05050102010706020507" pitchFamily="18" typeface="Symbol"/>
                <a:buChar char=""/>
                <a:tabLst>
                  <a:tab algn="l" pos="457200"/>
                </a:tabLst>
              </a:pPr>
              <a:r>
                <a:rPr b="1" dirty="0" lang="en-ZA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ZA" sz="1500">
                  <a:solidFill>
                    <a:srgbClr val="002060"/>
                  </a:solidFill>
                  <a:effectLst/>
                  <a:latin charset="0" panose="020F0502020204030204" pitchFamily="34" typeface="Calibri"/>
                  <a:ea charset="0" panose="02020603050405020304" pitchFamily="18" typeface="Times New Roman"/>
                </a:rPr>
                <a:t> : </a:t>
              </a:r>
              <a:r>
                <a:rPr dirty="0" lang="en-ZA" sz="1500">
                  <a:solidFill>
                    <a:srgbClr val="002060"/>
                  </a:solidFill>
                  <a:latin charset="0" panose="020F0502020204030204" pitchFamily="34" typeface="Calibri"/>
                  <a:ea charset="0" panose="02020603050405020304" pitchFamily="18" typeface="Times New Roman"/>
                </a:rPr>
                <a:t>First initial testing of the data-cleansing scripts</a:t>
              </a:r>
            </a:p>
            <a:p>
              <a:pPr indent="-231775" lvl="0" marL="231775" marR="0">
                <a:spcBef>
                  <a:spcPts val="0"/>
                </a:spcBef>
                <a:spcAft>
                  <a:spcPts val="300"/>
                </a:spcAft>
                <a:buSzPts val="1000"/>
                <a:buFont charset="2" panose="05050102010706020507" pitchFamily="18" typeface="Symbol"/>
                <a:buChar char="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20603050405020304" pitchFamily="18" typeface="Times New Roman"/>
                </a:rPr>
                <a:t>C</a:t>
              </a: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ompleted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20603050405020304" pitchFamily="18" typeface="Times New Roman"/>
                </a:rPr>
                <a:t> : Final SITA requirements for Cloud proposal. </a:t>
              </a:r>
            </a:p>
            <a:p>
              <a:pPr indent="-231775" lvl="0" marL="231775" marR="0">
                <a:spcBef>
                  <a:spcPts val="0"/>
                </a:spcBef>
                <a:spcAft>
                  <a:spcPts val="300"/>
                </a:spcAft>
                <a:buSzPts val="1000"/>
                <a:buFont charset="2" panose="05050102010706020507" pitchFamily="18" typeface="Symbol"/>
                <a:buChar char=""/>
                <a:tabLst>
                  <a:tab algn="l" pos="457200"/>
                </a:tabLst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20603050405020304" pitchFamily="18" typeface="Times New Roman"/>
                </a:rPr>
                <a:t> : Cycle 6 system integration testing on MS, ML, MHR</a:t>
              </a:r>
            </a:p>
            <a:p>
              <a:pPr indent="-231775" lvl="0" marL="231775" marR="0">
                <a:spcBef>
                  <a:spcPts val="0"/>
                </a:spcBef>
                <a:spcAft>
                  <a:spcPts val="300"/>
                </a:spcAft>
                <a:buSzPts val="1000"/>
                <a:buFont charset="2" panose="05050102010706020507" pitchFamily="18" typeface="Symbol"/>
                <a:buChar char=""/>
                <a:tabLst>
                  <a:tab algn="l" pos="457200"/>
                </a:tabLst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20603050405020304" pitchFamily="18" typeface="Times New Roman"/>
                </a:rPr>
                <a:t>: Issue 9 of monthly project progress communication</a:t>
              </a:r>
            </a:p>
            <a:p>
              <a:pPr indent="-231775" lvl="0" marL="231775" marR="0">
                <a:spcBef>
                  <a:spcPts val="0"/>
                </a:spcBef>
                <a:spcAft>
                  <a:spcPts val="300"/>
                </a:spcAft>
                <a:buSzPts val="1000"/>
                <a:buFont charset="2" panose="05050102010706020507" pitchFamily="18" typeface="Symbol"/>
                <a:buChar char=""/>
                <a:tabLst>
                  <a:tab algn="l" pos="457200"/>
                </a:tabLst>
              </a:pPr>
              <a:r>
                <a:rPr b="1"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Completed</a:t>
              </a:r>
              <a:r>
                <a:rPr dirty="0" lang="en-US" sz="1500">
                  <a:solidFill>
                    <a:srgbClr val="002060"/>
                  </a:solidFill>
                  <a:latin typeface="Calibri (Body)"/>
                  <a:cs charset="0" panose="02020603050405020304" pitchFamily="18" typeface="Times New Roman"/>
                </a:rPr>
                <a:t>  </a:t>
              </a:r>
              <a:r>
                <a:rPr dirty="0" lang="en-US" sz="1500">
                  <a:solidFill>
                    <a:srgbClr val="002060"/>
                  </a:solidFill>
                  <a:latin charset="0" panose="020F0502020204030204" pitchFamily="34" typeface="Calibri"/>
                  <a:ea charset="0" panose="02020603050405020304" pitchFamily="18" typeface="Times New Roman"/>
                </a:rPr>
                <a:t>SA-SAMS Modernisation progress report to NCF</a:t>
              </a:r>
            </a:p>
            <a:p>
              <a:pPr lvl="0" marR="0">
                <a:spcBef>
                  <a:spcPts val="0"/>
                </a:spcBef>
                <a:spcAft>
                  <a:spcPts val="300"/>
                </a:spcAft>
                <a:buSzPts val="1000"/>
                <a:tabLst>
                  <a:tab algn="l" pos="457200"/>
                </a:tabLst>
              </a:pPr>
              <a:endParaRPr dirty="0" lang="en-ZA" sz="1600">
                <a:solidFill>
                  <a:srgbClr val="002060"/>
                </a:solidFill>
                <a:latin charset="0" panose="020F0502020204030204" pitchFamily="34" typeface="Calibri"/>
                <a:ea charset="0" panose="02020603050405020304" pitchFamily="18" typeface="Times New Roman"/>
              </a:endParaRPr>
            </a:p>
          </p:txBody>
        </p:sp>
      </p:grpSp>
      <p:grpSp>
        <p:nvGrpSpPr>
          <p:cNvPr id="1065" name="Group 1064">
            <a:extLst>
              <a:ext uri="{FF2B5EF4-FFF2-40B4-BE49-F238E27FC236}">
                <a16:creationId xmlns:a16="http://schemas.microsoft.com/office/drawing/2014/main" id="{CBBDA17D-B7B8-EA81-BC1D-63E6CA0FC1BF}"/>
              </a:ext>
            </a:extLst>
          </p:cNvPr>
          <p:cNvGrpSpPr/>
          <p:nvPr/>
        </p:nvGrpSpPr>
        <p:grpSpPr>
          <a:xfrm>
            <a:off x="-316278" y="11588487"/>
            <a:ext cx="14361882" cy="2726374"/>
            <a:chOff x="-105649" y="10674087"/>
            <a:chExt cx="14135809" cy="2726374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E7D1687-8F4B-0A11-ADBC-6945FEEF9ACF}"/>
                </a:ext>
              </a:extLst>
            </p:cNvPr>
            <p:cNvSpPr/>
            <p:nvPr/>
          </p:nvSpPr>
          <p:spPr>
            <a:xfrm>
              <a:off x="-105649" y="10734903"/>
              <a:ext cx="7050070" cy="2665558"/>
            </a:xfrm>
            <a:prstGeom prst="roundRect">
              <a:avLst>
                <a:gd fmla="val 8054" name="adj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>
                <a:latin typeface="Calibri (Body)"/>
              </a:endParaRPr>
            </a:p>
          </p:txBody>
        </p:sp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EA867197-6E3C-91EA-3803-1825C5039ECF}"/>
                </a:ext>
              </a:extLst>
            </p:cNvPr>
            <p:cNvSpPr/>
            <p:nvPr/>
          </p:nvSpPr>
          <p:spPr>
            <a:xfrm>
              <a:off x="-105647" y="10674087"/>
              <a:ext cx="7050068" cy="717434"/>
            </a:xfrm>
            <a:prstGeom prst="round2SameRect">
              <a:avLst>
                <a:gd fmla="val 36789" name="adj1"/>
                <a:gd fmla="val 0" name="adj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b="1" dirty="0" lang="en-US" sz="2000">
                  <a:solidFill>
                    <a:srgbClr val="FFC000"/>
                  </a:solidFill>
                  <a:latin typeface="Calibri (Body)"/>
                </a:rPr>
                <a:t>Pilot Rollout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DB24555-83E5-43C8-02A6-9DA2FDB8BACB}"/>
                </a:ext>
              </a:extLst>
            </p:cNvPr>
            <p:cNvSpPr/>
            <p:nvPr/>
          </p:nvSpPr>
          <p:spPr>
            <a:xfrm>
              <a:off x="7006866" y="10761043"/>
              <a:ext cx="6879356" cy="2639418"/>
            </a:xfrm>
            <a:prstGeom prst="roundRect">
              <a:avLst>
                <a:gd fmla="val 6667" name="adj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>
                <a:latin typeface="Calibri (Body)"/>
              </a:endParaRPr>
            </a:p>
          </p:txBody>
        </p:sp>
        <p:sp>
          <p:nvSpPr>
            <p:cNvPr id="20" name="Rectangle: Top Corners Rounded 19">
              <a:extLst>
                <a:ext uri="{FF2B5EF4-FFF2-40B4-BE49-F238E27FC236}">
                  <a16:creationId xmlns:a16="http://schemas.microsoft.com/office/drawing/2014/main" id="{E829631F-9397-54E3-25AA-8799436F1247}"/>
                </a:ext>
              </a:extLst>
            </p:cNvPr>
            <p:cNvSpPr/>
            <p:nvPr/>
          </p:nvSpPr>
          <p:spPr>
            <a:xfrm>
              <a:off x="7016908" y="10674469"/>
              <a:ext cx="6873372" cy="717434"/>
            </a:xfrm>
            <a:prstGeom prst="round2SameRect">
              <a:avLst>
                <a:gd fmla="val 36789" name="adj1"/>
                <a:gd fmla="val 0" name="adj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b="1" dirty="0" lang="en-US" sz="2000">
                  <a:solidFill>
                    <a:srgbClr val="FFC000"/>
                  </a:solidFill>
                  <a:latin typeface="Calibri (Body)"/>
                </a:rPr>
                <a:t>Acronyms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AC0CF4E-14A1-1930-1A0D-C70BF0C0CFAC}"/>
                </a:ext>
              </a:extLst>
            </p:cNvPr>
            <p:cNvSpPr txBox="1"/>
            <p:nvPr/>
          </p:nvSpPr>
          <p:spPr>
            <a:xfrm>
              <a:off x="1157784" y="11632958"/>
              <a:ext cx="5628924" cy="6309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0" fontAlgn="base" hangingPunct="0" indent="-285750" lvl="0" marL="285750" marR="0">
                <a:spcBef>
                  <a:spcPts val="0"/>
                </a:spcBef>
                <a:spcAft>
                  <a:spcPts val="60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Provinces, Districts and Circuits identified for the pilot rollout.</a:t>
              </a:r>
            </a:p>
            <a:p>
              <a:pPr eaLnBrk="0" fontAlgn="base" hangingPunct="0" indent="-285750" lvl="0" marL="285750" marR="0">
                <a:spcBef>
                  <a:spcPts val="0"/>
                </a:spcBef>
                <a:spcAft>
                  <a:spcPts val="60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Schools to be identified for the pilot rollout - target date is end-Nov.</a:t>
              </a:r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5DF1AF75-FD13-6295-BF60-137C65CC8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25616" y="11639498"/>
              <a:ext cx="1025687" cy="965698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F934960-C8A9-A66C-F4F7-87235BB9BF74}"/>
                </a:ext>
              </a:extLst>
            </p:cNvPr>
            <p:cNvSpPr txBox="1"/>
            <p:nvPr/>
          </p:nvSpPr>
          <p:spPr>
            <a:xfrm>
              <a:off x="7102823" y="11608572"/>
              <a:ext cx="3475694" cy="170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ZA" sz="1500">
                  <a:solidFill>
                    <a:srgbClr val="002060"/>
                  </a:solidFill>
                </a:rPr>
                <a:t>FRS</a:t>
              </a:r>
              <a:r>
                <a:rPr dirty="0" lang="en-ZA" sz="1500">
                  <a:solidFill>
                    <a:srgbClr val="002060"/>
                  </a:solidFill>
                </a:rPr>
                <a:t>     	Functional Requirements 	Specification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DBE</a:t>
              </a:r>
              <a:r>
                <a:rPr dirty="0" lang="en-ZA" sz="1500">
                  <a:solidFill>
                    <a:srgbClr val="002060"/>
                  </a:solidFill>
                </a:rPr>
                <a:t>   	Department of Basic 	Education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UAT</a:t>
              </a:r>
              <a:r>
                <a:rPr dirty="0" lang="en-ZA" sz="1500">
                  <a:solidFill>
                    <a:srgbClr val="002060"/>
                  </a:solidFill>
                </a:rPr>
                <a:t>     	User Acceptance Testing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SIT</a:t>
              </a:r>
              <a:r>
                <a:rPr dirty="0" lang="en-ZA" sz="1500">
                  <a:solidFill>
                    <a:srgbClr val="002060"/>
                  </a:solidFill>
                </a:rPr>
                <a:t>       	System Integration Testing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NCF      	</a:t>
              </a:r>
              <a:r>
                <a:rPr dirty="0" lang="en-ZA" sz="1500">
                  <a:solidFill>
                    <a:srgbClr val="002060"/>
                  </a:solidFill>
                </a:rPr>
                <a:t>National Consultative Forum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4A06D57-23F3-0713-82CD-117434D6A4C1}"/>
                </a:ext>
              </a:extLst>
            </p:cNvPr>
            <p:cNvCxnSpPr/>
            <p:nvPr/>
          </p:nvCxnSpPr>
          <p:spPr>
            <a:xfrm>
              <a:off x="10540416" y="11598808"/>
              <a:ext cx="0" cy="1389979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6714BE2-4D81-3F68-3369-0D9202257004}"/>
                </a:ext>
              </a:extLst>
            </p:cNvPr>
            <p:cNvSpPr txBox="1"/>
            <p:nvPr/>
          </p:nvSpPr>
          <p:spPr>
            <a:xfrm>
              <a:off x="10554466" y="11608572"/>
              <a:ext cx="3475694" cy="124649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b="1" dirty="0" lang="en-ZA" sz="1500">
                  <a:solidFill>
                    <a:srgbClr val="002060"/>
                  </a:solidFill>
                </a:rPr>
                <a:t>MS</a:t>
              </a:r>
              <a:r>
                <a:rPr dirty="0" lang="en-ZA" sz="1500">
                  <a:solidFill>
                    <a:srgbClr val="002060"/>
                  </a:solidFill>
                </a:rPr>
                <a:t>      	Manage School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ML</a:t>
              </a:r>
              <a:r>
                <a:rPr dirty="0" lang="en-ZA" sz="1500">
                  <a:solidFill>
                    <a:srgbClr val="002060"/>
                  </a:solidFill>
                </a:rPr>
                <a:t>      	Manage Learner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MHR</a:t>
              </a:r>
              <a:r>
                <a:rPr dirty="0" lang="en-ZA" sz="1500">
                  <a:solidFill>
                    <a:srgbClr val="002060"/>
                  </a:solidFill>
                </a:rPr>
                <a:t> 	Manage Human Resources</a:t>
              </a:r>
            </a:p>
            <a:p>
              <a:r>
                <a:rPr b="1" dirty="0" lang="en-ZA" sz="1500">
                  <a:solidFill>
                    <a:srgbClr val="002060"/>
                  </a:solidFill>
                </a:rPr>
                <a:t>MCA</a:t>
              </a:r>
              <a:r>
                <a:rPr dirty="0" lang="en-ZA" sz="1500">
                  <a:solidFill>
                    <a:srgbClr val="002060"/>
                  </a:solidFill>
                </a:rPr>
                <a:t>   	Manage Curriculum and 	Assessment</a:t>
              </a:r>
            </a:p>
          </p:txBody>
        </p:sp>
      </p:grpSp>
      <p:grpSp>
        <p:nvGrpSpPr>
          <p:cNvPr id="1067" name="Group 1066">
            <a:extLst>
              <a:ext uri="{FF2B5EF4-FFF2-40B4-BE49-F238E27FC236}">
                <a16:creationId xmlns:a16="http://schemas.microsoft.com/office/drawing/2014/main" id="{71DBDEE2-4A76-C8EA-BA13-63A47EEC1980}"/>
              </a:ext>
            </a:extLst>
          </p:cNvPr>
          <p:cNvGrpSpPr/>
          <p:nvPr/>
        </p:nvGrpSpPr>
        <p:grpSpPr>
          <a:xfrm>
            <a:off x="-236289" y="6535996"/>
            <a:ext cx="14124677" cy="4806240"/>
            <a:chOff x="-129959" y="7110164"/>
            <a:chExt cx="14124677" cy="4806240"/>
          </a:xfrm>
        </p:grpSpPr>
        <p:sp>
          <p:nvSpPr>
            <p:cNvPr id="9" name="Rectangle: Top Corners Rounded 8">
              <a:extLst>
                <a:ext uri="{FF2B5EF4-FFF2-40B4-BE49-F238E27FC236}">
                  <a16:creationId xmlns:a16="http://schemas.microsoft.com/office/drawing/2014/main" id="{5A16D1F7-728B-B300-0A02-9A829B9AC274}"/>
                </a:ext>
              </a:extLst>
            </p:cNvPr>
            <p:cNvSpPr/>
            <p:nvPr/>
          </p:nvSpPr>
          <p:spPr>
            <a:xfrm>
              <a:off x="-43678" y="7110164"/>
              <a:ext cx="13991871" cy="555837"/>
            </a:xfrm>
            <a:prstGeom prst="round2SameRect">
              <a:avLst>
                <a:gd fmla="val 36789" name="adj1"/>
                <a:gd fmla="val 0" name="adj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rtlCol="0"/>
            <a:lstStyle/>
            <a:p>
              <a:pPr algn="ctr"/>
              <a:r>
                <a:rPr b="1" dirty="0" lang="en-US" sz="2000">
                  <a:solidFill>
                    <a:srgbClr val="FFC000"/>
                  </a:solidFill>
                  <a:latin typeface="Calibri (Body)"/>
                </a:rPr>
                <a:t>Solution Deployment</a:t>
              </a:r>
            </a:p>
          </p:txBody>
        </p:sp>
        <p:grpSp>
          <p:nvGrpSpPr>
            <p:cNvPr id="1053" name="Group 1052">
              <a:extLst>
                <a:ext uri="{FF2B5EF4-FFF2-40B4-BE49-F238E27FC236}">
                  <a16:creationId xmlns:a16="http://schemas.microsoft.com/office/drawing/2014/main" id="{8E30D7C1-B1E8-B18C-C02A-908619009698}"/>
                </a:ext>
              </a:extLst>
            </p:cNvPr>
            <p:cNvGrpSpPr/>
            <p:nvPr/>
          </p:nvGrpSpPr>
          <p:grpSpPr>
            <a:xfrm>
              <a:off x="-129959" y="7796105"/>
              <a:ext cx="6960047" cy="1975213"/>
              <a:chOff x="-143904" y="6467042"/>
              <a:chExt cx="6960047" cy="1975213"/>
            </a:xfrm>
          </p:grpSpPr>
          <p:sp>
            <p:nvSpPr>
              <p:cNvPr id="1027" name="Rectangle: Rounded Corners 1026">
                <a:extLst>
                  <a:ext uri="{FF2B5EF4-FFF2-40B4-BE49-F238E27FC236}">
                    <a16:creationId xmlns:a16="http://schemas.microsoft.com/office/drawing/2014/main" id="{D32BA861-FAF6-48FF-D876-A37DC5F663E0}"/>
                  </a:ext>
                </a:extLst>
              </p:cNvPr>
              <p:cNvSpPr/>
              <p:nvPr/>
            </p:nvSpPr>
            <p:spPr>
              <a:xfrm>
                <a:off x="-143904" y="6472028"/>
                <a:ext cx="6960047" cy="1970227"/>
              </a:xfrm>
              <a:prstGeom prst="roundRect">
                <a:avLst>
                  <a:gd fmla="val 6338" name="adj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dirty="0" lang="en-US">
                  <a:latin typeface="Calibri (Body)"/>
                </a:endParaRPr>
              </a:p>
            </p:txBody>
          </p:sp>
          <p:sp>
            <p:nvSpPr>
              <p:cNvPr id="1030" name="TextBox 1029">
                <a:extLst>
                  <a:ext uri="{FF2B5EF4-FFF2-40B4-BE49-F238E27FC236}">
                    <a16:creationId xmlns:a16="http://schemas.microsoft.com/office/drawing/2014/main" id="{6591CEC1-B51C-C316-CFD3-34C3364A05E8}"/>
                  </a:ext>
                </a:extLst>
              </p:cNvPr>
              <p:cNvSpPr txBox="1"/>
              <p:nvPr/>
            </p:nvSpPr>
            <p:spPr>
              <a:xfrm>
                <a:off x="719893" y="6467042"/>
                <a:ext cx="5915267" cy="17081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 eaLnBrk="0" fontAlgn="base" hangingPunct="0">
                  <a:spcAft>
                    <a:spcPts val="600"/>
                  </a:spcAft>
                  <a:tabLst>
                    <a:tab algn="l" pos="457200"/>
                  </a:tabLst>
                </a:pPr>
                <a:r>
                  <a:rPr b="1" dirty="0" lang="en-ZA" sz="1500">
                    <a:solidFill>
                      <a:srgbClr val="F2693F"/>
                    </a:solidFill>
                    <a:cs charset="0" panose="02020603050405020304" pitchFamily="18" typeface="Times New Roman"/>
                  </a:rPr>
                  <a:t>Data Cleansing &amp; Migration </a:t>
                </a:r>
              </a:p>
              <a:p>
                <a:pPr algn="just" eaLnBrk="0" fontAlgn="base" hangingPunct="0" indent="-285750" marL="285750">
                  <a:spcAft>
                    <a:spcPts val="60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cs charset="0" panose="02020603050405020304" pitchFamily="18" typeface="Times New Roman"/>
                  </a:rPr>
                  <a:t>Final testing on data cleansing solution ready for signoff. To be workshopped with DBE.</a:t>
                </a:r>
              </a:p>
              <a:p>
                <a:pPr algn="just" eaLnBrk="0" fontAlgn="base" hangingPunct="0" indent="-285750" marL="285750">
                  <a:spcAft>
                    <a:spcPts val="60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cs charset="0" panose="02020603050405020304" pitchFamily="18" typeface="Times New Roman"/>
                  </a:rPr>
                  <a:t>First draft of Data Quality Scripts still in progress and target date for signoff by DBE is end-April 2024.</a:t>
                </a:r>
              </a:p>
              <a:p>
                <a:pPr algn="just" eaLnBrk="0" fontAlgn="base" hangingPunct="0" indent="-285750" marL="285750">
                  <a:spcAft>
                    <a:spcPts val="60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cs charset="0" panose="02020603050405020304" pitchFamily="18" typeface="Times New Roman"/>
                  </a:rPr>
                  <a:t>Data warehouse environment set-up and testing has been completed.</a:t>
                </a:r>
              </a:p>
            </p:txBody>
          </p:sp>
          <p:pic>
            <p:nvPicPr>
              <p:cNvPr id="1051" name="Picture 10">
                <a:extLst>
                  <a:ext uri="{FF2B5EF4-FFF2-40B4-BE49-F238E27FC236}">
                    <a16:creationId xmlns:a16="http://schemas.microsoft.com/office/drawing/2014/main" id="{7DBAC50F-79E6-0674-15F6-9FC317FA0F60}"/>
                  </a:ext>
                </a:extLst>
              </p:cNvPr>
              <p:cNvPicPr>
                <a:picLocks noChangeArrowheads="1"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43" l="9" r="154" t="81"/>
              <a:stretch/>
            </p:blipFill>
            <p:spPr bwMode="auto">
              <a:xfrm>
                <a:off x="-112278" y="6519935"/>
                <a:ext cx="778242" cy="7840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054" name="Group 1053">
              <a:extLst>
                <a:ext uri="{FF2B5EF4-FFF2-40B4-BE49-F238E27FC236}">
                  <a16:creationId xmlns:a16="http://schemas.microsoft.com/office/drawing/2014/main" id="{1B66CACA-AA03-2760-3D35-6BFA9205E71C}"/>
                </a:ext>
              </a:extLst>
            </p:cNvPr>
            <p:cNvGrpSpPr/>
            <p:nvPr/>
          </p:nvGrpSpPr>
          <p:grpSpPr>
            <a:xfrm>
              <a:off x="7034671" y="7759937"/>
              <a:ext cx="6960047" cy="2015936"/>
              <a:chOff x="7043030" y="6430874"/>
              <a:chExt cx="6960047" cy="2015936"/>
            </a:xfrm>
          </p:grpSpPr>
          <p:grpSp>
            <p:nvGrpSpPr>
              <p:cNvPr id="1050" name="Group 1049">
                <a:extLst>
                  <a:ext uri="{FF2B5EF4-FFF2-40B4-BE49-F238E27FC236}">
                    <a16:creationId xmlns:a16="http://schemas.microsoft.com/office/drawing/2014/main" id="{48AAD7B0-3D8B-1238-C7DD-433AEA769FA5}"/>
                  </a:ext>
                </a:extLst>
              </p:cNvPr>
              <p:cNvGrpSpPr/>
              <p:nvPr/>
            </p:nvGrpSpPr>
            <p:grpSpPr>
              <a:xfrm>
                <a:off x="7043030" y="6430874"/>
                <a:ext cx="6960047" cy="2015936"/>
                <a:chOff x="7043030" y="6434903"/>
                <a:chExt cx="6960047" cy="1791499"/>
              </a:xfrm>
            </p:grpSpPr>
            <p:sp>
              <p:nvSpPr>
                <p:cNvPr id="1047" name="Rectangle: Rounded Corners 1046">
                  <a:extLst>
                    <a:ext uri="{FF2B5EF4-FFF2-40B4-BE49-F238E27FC236}">
                      <a16:creationId xmlns:a16="http://schemas.microsoft.com/office/drawing/2014/main" id="{89BB0B71-E079-2AE0-5EC6-368091D9DC68}"/>
                    </a:ext>
                  </a:extLst>
                </p:cNvPr>
                <p:cNvSpPr/>
                <p:nvPr/>
              </p:nvSpPr>
              <p:spPr>
                <a:xfrm>
                  <a:off x="7043030" y="6467043"/>
                  <a:ext cx="6960047" cy="1730755"/>
                </a:xfrm>
                <a:prstGeom prst="roundRect">
                  <a:avLst>
                    <a:gd fmla="val 6338" name="adj"/>
                  </a:avLst>
                </a:prstGeom>
                <a:solidFill>
                  <a:schemeClr val="bg1"/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dirty="0" lang="en-US">
                    <a:latin typeface="Calibri (Body)"/>
                  </a:endParaRP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46EB7192-4C89-42AB-3A67-27315FE481F0}"/>
                    </a:ext>
                  </a:extLst>
                </p:cNvPr>
                <p:cNvSpPr txBox="1"/>
                <p:nvPr/>
              </p:nvSpPr>
              <p:spPr>
                <a:xfrm>
                  <a:off x="8111410" y="6434903"/>
                  <a:ext cx="5734284" cy="17914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just" eaLnBrk="0" fontAlgn="base" hangingPunct="0">
                    <a:spcAft>
                      <a:spcPts val="600"/>
                    </a:spcAft>
                    <a:tabLst>
                      <a:tab algn="l" pos="457200"/>
                    </a:tabLst>
                  </a:pPr>
                  <a:r>
                    <a:rPr b="1" dirty="0" lang="en-ZA" sz="1500">
                      <a:solidFill>
                        <a:srgbClr val="F2693F"/>
                      </a:solidFill>
                      <a:cs charset="0" panose="02020603050405020304" pitchFamily="18" typeface="Times New Roman"/>
                    </a:rPr>
                    <a:t>User Acceptance Testing</a:t>
                  </a:r>
                </a:p>
                <a:p>
                  <a:pPr eaLnBrk="0" fontAlgn="base" hangingPunct="0" indent="-285750" marL="285750">
                    <a:spcAft>
                      <a:spcPts val="600"/>
                    </a:spcAft>
                    <a:buSzPts val="1000"/>
                    <a:buFont charset="0" panose="020B0604020202020204" pitchFamily="34" typeface="Arial"/>
                    <a:buChar char="•"/>
                    <a:tabLst>
                      <a:tab algn="l" pos="457200"/>
                    </a:tabLst>
                  </a:pPr>
                  <a:r>
                    <a:rPr dirty="0" lang="en-US" sz="1500">
                      <a:solidFill>
                        <a:srgbClr val="002060"/>
                      </a:solidFill>
                      <a:cs charset="0" panose="02020603050405020304" pitchFamily="18" typeface="Times New Roman"/>
                    </a:rPr>
                    <a:t>Develop UAT Test scripts for MS, ML, and MHR modules.</a:t>
                  </a:r>
                </a:p>
                <a:p>
                  <a:pPr eaLnBrk="0" fontAlgn="base" hangingPunct="0" indent="-285750" marL="285750">
                    <a:spcAft>
                      <a:spcPts val="600"/>
                    </a:spcAft>
                    <a:buSzPts val="1000"/>
                    <a:buFont charset="0" panose="020B0604020202020204" pitchFamily="34" typeface="Arial"/>
                    <a:buChar char="•"/>
                    <a:tabLst>
                      <a:tab algn="l" pos="457200"/>
                    </a:tabLst>
                  </a:pPr>
                  <a:r>
                    <a:rPr dirty="0" lang="en-US" sz="1500">
                      <a:solidFill>
                        <a:srgbClr val="002060"/>
                      </a:solidFill>
                      <a:cs charset="0" panose="02020603050405020304" pitchFamily="18" typeface="Times New Roman"/>
                    </a:rPr>
                    <a:t>Documentation of draft UAT Plan inputs in progress. </a:t>
                  </a:r>
                </a:p>
                <a:p>
                  <a:pPr eaLnBrk="0" fontAlgn="base" hangingPunct="0" indent="-285750" marL="285750">
                    <a:spcAft>
                      <a:spcPts val="600"/>
                    </a:spcAft>
                    <a:buSzPts val="1000"/>
                    <a:buFont charset="0" panose="020B0604020202020204" pitchFamily="34" typeface="Arial"/>
                    <a:buChar char="•"/>
                    <a:tabLst>
                      <a:tab algn="l" pos="457200"/>
                    </a:tabLst>
                  </a:pPr>
                  <a:r>
                    <a:rPr dirty="0" lang="en-US" sz="1500">
                      <a:solidFill>
                        <a:srgbClr val="002060"/>
                      </a:solidFill>
                      <a:cs charset="0" panose="02020603050405020304" pitchFamily="18" typeface="Times New Roman"/>
                    </a:rPr>
                    <a:t>Defects from test scripts documented and submitted to the Development for resolution. </a:t>
                  </a:r>
                </a:p>
                <a:p>
                  <a:pPr eaLnBrk="0" fontAlgn="base" hangingPunct="0" indent="-285750" marL="285750">
                    <a:spcAft>
                      <a:spcPts val="600"/>
                    </a:spcAft>
                    <a:buFont charset="0" panose="020B0604020202020204" pitchFamily="34" typeface="Arial"/>
                    <a:buChar char="•"/>
                    <a:tabLst>
                      <a:tab algn="l" pos="457200"/>
                    </a:tabLst>
                  </a:pPr>
                  <a:r>
                    <a:rPr dirty="0" lang="en-US" sz="1500">
                      <a:solidFill>
                        <a:srgbClr val="002060"/>
                      </a:solidFill>
                      <a:cs charset="0" panose="02020603050405020304" pitchFamily="18" typeface="Times New Roman"/>
                    </a:rPr>
                    <a:t>Third phase of UAT is continuing from 10 April 2024 for pilot schools. </a:t>
                  </a:r>
                </a:p>
              </p:txBody>
            </p:sp>
          </p:grpSp>
          <p:pic>
            <p:nvPicPr>
              <p:cNvPr descr="Uat User Acceptance Testing Acronym Business 库存矢量图（免版税）1899544456 |  Shutterstock" id="1038" name="Picture 14">
                <a:extLst>
                  <a:ext uri="{FF2B5EF4-FFF2-40B4-BE49-F238E27FC236}">
                    <a16:creationId xmlns:a16="http://schemas.microsoft.com/office/drawing/2014/main" id="{6720D4D8-1D57-7A03-D935-BF7FBB54D5AA}"/>
                  </a:ext>
                </a:extLst>
              </p:cNvPr>
              <p:cNvPicPr>
                <a:picLocks noChangeArrowheads="1" noChangeAspect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70" l="487" r="380" t="253"/>
              <a:stretch/>
            </p:blipFill>
            <p:spPr bwMode="auto">
              <a:xfrm>
                <a:off x="7113555" y="6497824"/>
                <a:ext cx="936005" cy="9255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56" name="Rectangle: Rounded Corners 1055">
              <a:extLst>
                <a:ext uri="{FF2B5EF4-FFF2-40B4-BE49-F238E27FC236}">
                  <a16:creationId xmlns:a16="http://schemas.microsoft.com/office/drawing/2014/main" id="{A16CBD76-0545-B94C-447D-CA6A613E3CB1}"/>
                </a:ext>
              </a:extLst>
            </p:cNvPr>
            <p:cNvSpPr/>
            <p:nvPr/>
          </p:nvSpPr>
          <p:spPr>
            <a:xfrm>
              <a:off x="-129959" y="9875217"/>
              <a:ext cx="6960047" cy="1970227"/>
            </a:xfrm>
            <a:prstGeom prst="roundRect">
              <a:avLst>
                <a:gd fmla="val 6338" name="adj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>
                <a:latin typeface="Calibri (Body)"/>
              </a:endParaRPr>
            </a:p>
          </p:txBody>
        </p:sp>
        <p:sp>
          <p:nvSpPr>
            <p:cNvPr id="1057" name="TextBox 1056">
              <a:extLst>
                <a:ext uri="{FF2B5EF4-FFF2-40B4-BE49-F238E27FC236}">
                  <a16:creationId xmlns:a16="http://schemas.microsoft.com/office/drawing/2014/main" id="{4169E802-3974-DF38-24FE-3B1569B153C6}"/>
                </a:ext>
              </a:extLst>
            </p:cNvPr>
            <p:cNvSpPr txBox="1"/>
            <p:nvPr/>
          </p:nvSpPr>
          <p:spPr>
            <a:xfrm>
              <a:off x="733838" y="9885079"/>
              <a:ext cx="6052878" cy="2031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eaLnBrk="0" fontAlgn="base" hangingPunct="0">
                <a:spcAft>
                  <a:spcPts val="600"/>
                </a:spcAft>
                <a:tabLst>
                  <a:tab algn="l" pos="457200"/>
                </a:tabLst>
              </a:pPr>
              <a:r>
                <a:rPr b="1" dirty="0" lang="en-ZA" sz="1500">
                  <a:solidFill>
                    <a:srgbClr val="F2693F"/>
                  </a:solidFill>
                  <a:effectLst/>
                  <a:latin typeface="+mn-lt"/>
                  <a:ea charset="0" panose="02020603050405020304" pitchFamily="18" typeface="Times New Roman"/>
                  <a:cs charset="0" panose="02020603050405020304" pitchFamily="18" typeface="Times New Roman"/>
                </a:rPr>
                <a:t>Change Management &amp; Communications</a:t>
              </a:r>
            </a:p>
            <a:p>
              <a:pPr algn="just" eaLnBrk="0" fontAlgn="base" hangingPunct="0" indent="-285750" marL="285750">
                <a:spcAft>
                  <a:spcPts val="60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Thematic communication campaign presentation made to HEDCOM Subcommittee on Communication</a:t>
              </a:r>
            </a:p>
            <a:p>
              <a:pPr algn="just" eaLnBrk="0" fontAlgn="base" hangingPunct="0" indent="-285750" marL="285750">
                <a:spcAft>
                  <a:spcPts val="60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Series of SA-SAMS workshops scheduled with all Provincial Communications Teams </a:t>
              </a:r>
            </a:p>
            <a:p>
              <a:pPr algn="just" eaLnBrk="0" fontAlgn="base" hangingPunct="0" indent="-285750" marL="285750">
                <a:spcAft>
                  <a:spcPts val="60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Issue 10 of monthly project progress communication shared with sector.</a:t>
              </a:r>
            </a:p>
            <a:p>
              <a:pPr algn="just" eaLnBrk="0" fontAlgn="base" hangingPunct="0" indent="-285750" marL="285750">
                <a:spcAft>
                  <a:spcPts val="60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SA-SAMS Progress presentation to sector unions planned for April.</a:t>
              </a:r>
            </a:p>
          </p:txBody>
        </p:sp>
        <p:sp>
          <p:nvSpPr>
            <p:cNvPr id="1060" name="Rectangle: Rounded Corners 1059">
              <a:extLst>
                <a:ext uri="{FF2B5EF4-FFF2-40B4-BE49-F238E27FC236}">
                  <a16:creationId xmlns:a16="http://schemas.microsoft.com/office/drawing/2014/main" id="{713FDC7A-1F20-94D5-1FD9-5FB7D2426A0D}"/>
                </a:ext>
              </a:extLst>
            </p:cNvPr>
            <p:cNvSpPr/>
            <p:nvPr/>
          </p:nvSpPr>
          <p:spPr>
            <a:xfrm>
              <a:off x="7034671" y="9855141"/>
              <a:ext cx="6960047" cy="1970227"/>
            </a:xfrm>
            <a:prstGeom prst="roundRect">
              <a:avLst>
                <a:gd fmla="val 6338" name="adj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>
                <a:latin typeface="Calibri (Body)"/>
              </a:endParaRPr>
            </a:p>
          </p:txBody>
        </p:sp>
        <p:sp>
          <p:nvSpPr>
            <p:cNvPr id="1061" name="TextBox 1060">
              <a:extLst>
                <a:ext uri="{FF2B5EF4-FFF2-40B4-BE49-F238E27FC236}">
                  <a16:creationId xmlns:a16="http://schemas.microsoft.com/office/drawing/2014/main" id="{D576C024-ED2B-8832-4208-013D0922C748}"/>
                </a:ext>
              </a:extLst>
            </p:cNvPr>
            <p:cNvSpPr txBox="1"/>
            <p:nvPr/>
          </p:nvSpPr>
          <p:spPr>
            <a:xfrm>
              <a:off x="8054646" y="10006438"/>
              <a:ext cx="5734284" cy="14003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eaLnBrk="0" fontAlgn="base" hangingPunct="0">
                <a:spcAft>
                  <a:spcPts val="600"/>
                </a:spcAft>
                <a:tabLst>
                  <a:tab algn="l" pos="457200"/>
                </a:tabLst>
              </a:pPr>
              <a:r>
                <a:rPr b="1" dirty="0" lang="en-ZA" sz="1500">
                  <a:solidFill>
                    <a:srgbClr val="F2693F"/>
                  </a:solidFill>
                  <a:cs charset="0" panose="02020603050405020304" pitchFamily="18" typeface="Times New Roman"/>
                </a:rPr>
                <a:t>Training</a:t>
              </a:r>
            </a:p>
            <a:p>
              <a:pPr eaLnBrk="0" fontAlgn="base" hangingPunct="0" indent="-285750" marL="285750">
                <a:spcAft>
                  <a:spcPts val="600"/>
                </a:spcAft>
                <a:buSzPts val="1000"/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Continue with UAT training for EMIS Officials, Educators and Principals using the 10.20.10 approach  (10 officials, 20 educators, and 10 principals)</a:t>
              </a:r>
            </a:p>
            <a:p>
              <a:pPr eaLnBrk="0" fontAlgn="base" hangingPunct="0" indent="-285750" marL="285750">
                <a:spcAft>
                  <a:spcPts val="600"/>
                </a:spcAft>
                <a:buSzPts val="1000"/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cs charset="0" panose="02020603050405020304" pitchFamily="18" typeface="Times New Roman"/>
                </a:rPr>
                <a:t>Develop draft training approach for MCA</a:t>
              </a:r>
            </a:p>
          </p:txBody>
        </p:sp>
        <p:pic>
          <p:nvPicPr>
            <p:cNvPr descr="Change Management Generic color fill icon" id="1063" name="Picture 16">
              <a:extLst>
                <a:ext uri="{FF2B5EF4-FFF2-40B4-BE49-F238E27FC236}">
                  <a16:creationId xmlns:a16="http://schemas.microsoft.com/office/drawing/2014/main" id="{3FB1AEE5-CAFC-0FAA-023F-8F3419785B7B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3010" y="9968940"/>
              <a:ext cx="806848" cy="806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descr="Training - Q Systems" id="1064" name="Picture 22">
              <a:extLst>
                <a:ext uri="{FF2B5EF4-FFF2-40B4-BE49-F238E27FC236}">
                  <a16:creationId xmlns:a16="http://schemas.microsoft.com/office/drawing/2014/main" id="{27E6DECA-AAEB-90E1-69CC-26F1919F7334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0482" y="9882333"/>
              <a:ext cx="901983" cy="9019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74" name="Group 1073">
            <a:extLst>
              <a:ext uri="{FF2B5EF4-FFF2-40B4-BE49-F238E27FC236}">
                <a16:creationId xmlns:a16="http://schemas.microsoft.com/office/drawing/2014/main" id="{AB1D980A-560C-49F3-4204-134D01C0CA67}"/>
              </a:ext>
            </a:extLst>
          </p:cNvPr>
          <p:cNvGrpSpPr/>
          <p:nvPr/>
        </p:nvGrpSpPr>
        <p:grpSpPr>
          <a:xfrm>
            <a:off x="-209818" y="2209766"/>
            <a:ext cx="14165356" cy="4131517"/>
            <a:chOff x="-265992" y="2151548"/>
            <a:chExt cx="14165356" cy="4131517"/>
          </a:xfrm>
        </p:grpSpPr>
        <p:sp>
          <p:nvSpPr>
            <p:cNvPr id="26" name="Rectangle: Top Corners Rounded 25">
              <a:extLst>
                <a:ext uri="{FF2B5EF4-FFF2-40B4-BE49-F238E27FC236}">
                  <a16:creationId xmlns:a16="http://schemas.microsoft.com/office/drawing/2014/main" id="{23E93323-222A-4C23-3811-36F5F27CB61F}"/>
                </a:ext>
              </a:extLst>
            </p:cNvPr>
            <p:cNvSpPr/>
            <p:nvPr/>
          </p:nvSpPr>
          <p:spPr>
            <a:xfrm>
              <a:off x="-265992" y="2151548"/>
              <a:ext cx="14154380" cy="622617"/>
            </a:xfrm>
            <a:prstGeom prst="round2SameRect">
              <a:avLst>
                <a:gd fmla="val 36789" name="adj1"/>
                <a:gd fmla="val 0" name="adj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rtlCol="0"/>
            <a:lstStyle/>
            <a:p>
              <a:pPr algn="ctr"/>
              <a:r>
                <a:rPr b="1" dirty="0" lang="en-US" sz="2000">
                  <a:solidFill>
                    <a:srgbClr val="FFC000"/>
                  </a:solidFill>
                  <a:latin typeface="Calibri (Body)"/>
                </a:rPr>
                <a:t>Solution Development</a:t>
              </a:r>
            </a:p>
          </p:txBody>
        </p:sp>
        <p:grpSp>
          <p:nvGrpSpPr>
            <p:cNvPr id="1073" name="Group 1072">
              <a:extLst>
                <a:ext uri="{FF2B5EF4-FFF2-40B4-BE49-F238E27FC236}">
                  <a16:creationId xmlns:a16="http://schemas.microsoft.com/office/drawing/2014/main" id="{817ADB1F-6D45-AC25-A2DC-F65EC93A90AC}"/>
                </a:ext>
              </a:extLst>
            </p:cNvPr>
            <p:cNvGrpSpPr/>
            <p:nvPr/>
          </p:nvGrpSpPr>
          <p:grpSpPr>
            <a:xfrm>
              <a:off x="-185963" y="2828577"/>
              <a:ext cx="14085327" cy="3454488"/>
              <a:chOff x="-185963" y="3019965"/>
              <a:chExt cx="14085327" cy="3454488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D93CD60C-E70F-1AE7-F14E-408326B3AD1A}"/>
                  </a:ext>
                </a:extLst>
              </p:cNvPr>
              <p:cNvSpPr/>
              <p:nvPr/>
            </p:nvSpPr>
            <p:spPr>
              <a:xfrm>
                <a:off x="-185963" y="3019965"/>
                <a:ext cx="4545311" cy="3442235"/>
              </a:xfrm>
              <a:prstGeom prst="roundRect">
                <a:avLst>
                  <a:gd fmla="val 6338" name="adj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dirty="0" lang="en-US">
                  <a:latin typeface="Calibri (Body)"/>
                </a:endParaRPr>
              </a:p>
            </p:txBody>
          </p:sp>
          <p:sp>
            <p:nvSpPr>
              <p:cNvPr id="28" name="Rectangle 1">
                <a:extLst>
                  <a:ext uri="{FF2B5EF4-FFF2-40B4-BE49-F238E27FC236}">
                    <a16:creationId xmlns:a16="http://schemas.microsoft.com/office/drawing/2014/main" id="{4EC02902-DAA2-0DBC-2AD1-03855CD7E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832" y="3093496"/>
                <a:ext cx="3951933" cy="3185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9pPr>
              </a:lstStyle>
              <a:p>
                <a:pPr algn="just" lvl="0" marR="0">
                  <a:spcBef>
                    <a:spcPts val="0"/>
                  </a:spcBef>
                  <a:spcAft>
                    <a:spcPts val="600"/>
                  </a:spcAft>
                  <a:tabLst>
                    <a:tab algn="l" pos="457200"/>
                  </a:tabLst>
                </a:pPr>
                <a:r>
                  <a:rPr b="1" dirty="0" lang="en-ZA" sz="1500">
                    <a:solidFill>
                      <a:srgbClr val="F2693F"/>
                    </a:solidFill>
                    <a:latin typeface="+mn-lt"/>
                    <a:cs charset="0" panose="02020603050405020304" pitchFamily="18" typeface="Times New Roman"/>
                  </a:rPr>
                  <a:t>Business Analysis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effectLst/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Final review feedback from the DBE EMIS on MS FRS has been received and the updates are in progress. 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effectLst/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ML FRS has been distributed to the DBE EMIS for final review.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effectLst/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MHR FRS review updates in progress and to be distributed to DBE for signoff. 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MCA </a:t>
                </a:r>
                <a:r>
                  <a:rPr dirty="0" lang="en-US" sz="1500">
                    <a:solidFill>
                      <a:srgbClr val="002060"/>
                    </a:solidFill>
                    <a:effectLst/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FRS signoff is in progress for 5 April 2024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Assessment</a:t>
                </a:r>
                <a:r>
                  <a:rPr dirty="0" lang="en-US" sz="1500">
                    <a:solidFill>
                      <a:srgbClr val="002060"/>
                    </a:solidFill>
                    <a:effectLst/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 use cases and FRS documentation in progress for 30 April 2024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effectLst/>
                    <a:latin typeface="+mn-lt"/>
                    <a:ea charset="0" panose="020F0502020204030204" pitchFamily="34" typeface="Calibri"/>
                    <a:cs charset="0" panose="02020603050405020304" pitchFamily="18" typeface="Times New Roman"/>
                  </a:rPr>
                  <a:t>Analysis of Release 5 modules kicked off. </a:t>
                </a:r>
              </a:p>
            </p:txBody>
          </p: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7FF2749F-8ED4-9F83-1201-6CE86D76BBBA}"/>
                  </a:ext>
                </a:extLst>
              </p:cNvPr>
              <p:cNvSpPr/>
              <p:nvPr/>
            </p:nvSpPr>
            <p:spPr>
              <a:xfrm>
                <a:off x="4494229" y="3019965"/>
                <a:ext cx="4576325" cy="3442236"/>
              </a:xfrm>
              <a:prstGeom prst="roundRect">
                <a:avLst>
                  <a:gd fmla="val 6338" name="adj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dirty="0" lang="en-US">
                  <a:latin typeface="Calibri (Body)"/>
                </a:endParaRPr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14833B16-58A8-8E4A-DC13-6CFDA98BA619}"/>
                  </a:ext>
                </a:extLst>
              </p:cNvPr>
              <p:cNvSpPr/>
              <p:nvPr/>
            </p:nvSpPr>
            <p:spPr>
              <a:xfrm>
                <a:off x="9230841" y="3032217"/>
                <a:ext cx="4668523" cy="3442236"/>
              </a:xfrm>
              <a:prstGeom prst="roundRect">
                <a:avLst>
                  <a:gd fmla="val 6338" name="adj"/>
                </a:avLst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dirty="0" lang="en-US">
                  <a:latin typeface="Calibri (Body)"/>
                </a:endParaRPr>
              </a:p>
            </p:txBody>
          </p:sp>
          <p:sp>
            <p:nvSpPr>
              <p:cNvPr id="63" name="Rectangle 1">
                <a:extLst>
                  <a:ext uri="{FF2B5EF4-FFF2-40B4-BE49-F238E27FC236}">
                    <a16:creationId xmlns:a16="http://schemas.microsoft.com/office/drawing/2014/main" id="{3D3A87ED-F216-68D1-0282-320C1E4CF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22079" y="3115848"/>
                <a:ext cx="3801781" cy="32008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</a:defRPr>
                </a:lvl9pPr>
              </a:lstStyle>
              <a:p>
                <a:pPr algn="just">
                  <a:spcBef>
                    <a:spcPts val="0"/>
                  </a:spcBef>
                  <a:spcAft>
                    <a:spcPts val="600"/>
                  </a:spcAft>
                  <a:tabLst>
                    <a:tab algn="l" pos="457200"/>
                  </a:tabLst>
                </a:pPr>
                <a:r>
                  <a:rPr b="1" dirty="0" lang="en-ZA" sz="1500">
                    <a:solidFill>
                      <a:srgbClr val="F2693F"/>
                    </a:solidFill>
                    <a:latin typeface="+mn-lt"/>
                    <a:cs charset="0" panose="02020603050405020304" pitchFamily="18" typeface="Times New Roman"/>
                  </a:rPr>
                  <a:t>Architecture, Infrastructure &amp; System Integration Testing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cs charset="0" panose="02020603050405020304" pitchFamily="18" typeface="Times New Roman"/>
                  </a:rPr>
                  <a:t>Continuous Regression System Integration Testing. 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cs charset="0" panose="02020603050405020304" pitchFamily="18" typeface="Times New Roman"/>
                  </a:rPr>
                  <a:t>System Integration Testing on Backlog/Defects across ML, MHR &amp; MS.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cs charset="0" panose="02020603050405020304" pitchFamily="18" typeface="Times New Roman"/>
                  </a:rPr>
                  <a:t>Support DBE on UAT.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cs charset="0" panose="02020603050405020304" pitchFamily="18" typeface="Times New Roman"/>
                  </a:rPr>
                  <a:t>Updating and consistent use of Automation Test Tool (Selenium IDE).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cs charset="0" panose="02020603050405020304" pitchFamily="18" typeface="Times New Roman"/>
                  </a:rPr>
                  <a:t>Preparation of SIT scripts for MCA.</a:t>
                </a:r>
              </a:p>
              <a:p>
                <a:pPr indent="-285750" lvl="0" marL="285750" marR="0">
                  <a:spcBef>
                    <a:spcPts val="0"/>
                  </a:spcBef>
                  <a:spcAft>
                    <a:spcPts val="0"/>
                  </a:spcAft>
                  <a:buFont charset="0" panose="020B0604020202020204" pitchFamily="34" typeface="Arial"/>
                  <a:buChar char="•"/>
                  <a:tabLst>
                    <a:tab algn="l" pos="457200"/>
                  </a:tabLst>
                </a:pPr>
                <a:r>
                  <a:rPr dirty="0" lang="en-US" sz="1500">
                    <a:solidFill>
                      <a:srgbClr val="002060"/>
                    </a:solidFill>
                    <a:latin typeface="+mn-lt"/>
                    <a:cs charset="0" panose="02020603050405020304" pitchFamily="18" typeface="Times New Roman"/>
                  </a:rPr>
                  <a:t>Continuous support inputs to DBE to enable finalization of Cloud Solution proposal to SITA.</a:t>
                </a:r>
              </a:p>
            </p:txBody>
          </p:sp>
          <p:pic>
            <p:nvPicPr>
              <p:cNvPr descr="A magnifying glass on a circular object&#10;&#10;Description automatically generated" id="1070" name="Picture 1069">
                <a:extLst>
                  <a:ext uri="{FF2B5EF4-FFF2-40B4-BE49-F238E27FC236}">
                    <a16:creationId xmlns:a16="http://schemas.microsoft.com/office/drawing/2014/main" id="{407A3749-FBD9-94DC-583F-DA59717600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57510" y="3109232"/>
                <a:ext cx="689658" cy="689658"/>
              </a:xfrm>
              <a:prstGeom prst="rect">
                <a:avLst/>
              </a:prstGeom>
            </p:spPr>
          </p:pic>
          <p:pic>
            <p:nvPicPr>
              <p:cNvPr descr="A blue circle with a white outline of a wrench and screwdriver&#10;&#10;Description automatically generated" id="42" name="Picture 41">
                <a:extLst>
                  <a:ext uri="{FF2B5EF4-FFF2-40B4-BE49-F238E27FC236}">
                    <a16:creationId xmlns:a16="http://schemas.microsoft.com/office/drawing/2014/main" id="{9F027604-580E-49E1-27C3-6EB97C2A05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37472" y="3149105"/>
                <a:ext cx="684723" cy="723265"/>
              </a:xfrm>
              <a:prstGeom prst="rect">
                <a:avLst/>
              </a:prstGeom>
            </p:spPr>
          </p:pic>
          <p:pic>
            <p:nvPicPr>
              <p:cNvPr descr="A magnifying glass over a phone&#10;&#10;Description automatically generated" id="1072" name="Picture 1071">
                <a:extLst>
                  <a:ext uri="{FF2B5EF4-FFF2-40B4-BE49-F238E27FC236}">
                    <a16:creationId xmlns:a16="http://schemas.microsoft.com/office/drawing/2014/main" id="{9DB7BF88-BD6C-8277-1652-7CAEBE4E78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69091" y="3102149"/>
                <a:ext cx="729666" cy="729666"/>
              </a:xfrm>
              <a:prstGeom prst="rect">
                <a:avLst/>
              </a:prstGeom>
            </p:spPr>
          </p:pic>
        </p:grpSp>
        <p:sp>
          <p:nvSpPr>
            <p:cNvPr id="55" name="Rectangle 1">
              <a:extLst>
                <a:ext uri="{FF2B5EF4-FFF2-40B4-BE49-F238E27FC236}">
                  <a16:creationId xmlns:a16="http://schemas.microsoft.com/office/drawing/2014/main" id="{2C2996D9-7C6C-C333-CD26-54F2AE479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2195" y="2867804"/>
              <a:ext cx="3802895" cy="3200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 bIns="45720" compatLnSpc="1" lIns="91440" numCol="1" rIns="91440" tIns="45720" vert="horz" wrap="square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just" lvl="0" marR="0">
                <a:spcBef>
                  <a:spcPts val="0"/>
                </a:spcBef>
                <a:spcAft>
                  <a:spcPts val="600"/>
                </a:spcAft>
                <a:tabLst>
                  <a:tab algn="l" pos="457200"/>
                </a:tabLst>
              </a:pPr>
              <a:r>
                <a:rPr b="1" dirty="0" lang="en-ZA" sz="1500">
                  <a:solidFill>
                    <a:srgbClr val="F2693F"/>
                  </a:solidFill>
                  <a:latin typeface="+mn-lt"/>
                  <a:cs charset="0" panose="02020603050405020304" pitchFamily="18" typeface="Times New Roman"/>
                </a:rPr>
                <a:t>Development</a:t>
              </a:r>
            </a:p>
            <a:p>
              <a:pPr indent="-173038" marL="173038">
                <a:spcBef>
                  <a:spcPts val="0"/>
                </a:spcBef>
                <a:spcAft>
                  <a:spcPts val="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latin typeface="+mn-lt"/>
                  <a:cs charset="0" panose="02020603050405020304" pitchFamily="18" typeface="Times New Roman"/>
                </a:rPr>
                <a:t>Curriculum development system integration testing (SIT) completed for internal testing for target date of end-April 2024.</a:t>
              </a:r>
            </a:p>
            <a:p>
              <a:pPr indent="-173038" marL="173038">
                <a:spcBef>
                  <a:spcPts val="0"/>
                </a:spcBef>
                <a:spcAft>
                  <a:spcPts val="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latin typeface="+mn-lt"/>
                  <a:cs charset="0" panose="02020603050405020304" pitchFamily="18" typeface="Times New Roman"/>
                </a:rPr>
                <a:t>System changes identified to make the Curriculum more dynamic and aligned to Object Oriented Design (OOD).</a:t>
              </a:r>
            </a:p>
            <a:p>
              <a:pPr indent="-173038" marL="173038">
                <a:spcBef>
                  <a:spcPts val="0"/>
                </a:spcBef>
                <a:spcAft>
                  <a:spcPts val="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latin typeface="+mn-lt"/>
                  <a:cs charset="0" panose="02020603050405020304" pitchFamily="18" typeface="Times New Roman"/>
                </a:rPr>
                <a:t>Ongoing development changes as requested by the DBE EMIS review feedback from joint team workshops.</a:t>
              </a:r>
            </a:p>
            <a:p>
              <a:pPr indent="-173038" marL="173038">
                <a:spcBef>
                  <a:spcPts val="0"/>
                </a:spcBef>
                <a:spcAft>
                  <a:spcPts val="0"/>
                </a:spcAft>
                <a:buFont charset="0" panose="020B0604020202020204" pitchFamily="34" typeface="Arial"/>
                <a:buChar char="•"/>
                <a:tabLst>
                  <a:tab algn="l" pos="457200"/>
                </a:tabLst>
              </a:pPr>
              <a:r>
                <a:rPr dirty="0" lang="en-US" sz="1500">
                  <a:solidFill>
                    <a:srgbClr val="002060"/>
                  </a:solidFill>
                  <a:latin typeface="+mn-lt"/>
                  <a:cs charset="0" panose="02020603050405020304" pitchFamily="18" typeface="Times New Roman"/>
                </a:rPr>
                <a:t>Commenced with Assessment development aligned to OOD, with SIT target date of end-April 2024</a:t>
              </a:r>
              <a:r>
                <a:rPr dirty="0" lang="en-US" sz="1600">
                  <a:solidFill>
                    <a:srgbClr val="002060"/>
                  </a:solidFill>
                  <a:latin typeface="+mn-lt"/>
                  <a:cs charset="0" panose="02020603050405020304" pitchFamily="18" typeface="Times New Roman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397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>
            <a:extLst>
              <a:ext uri="{FF2B5EF4-FFF2-40B4-BE49-F238E27FC236}">
                <a16:creationId xmlns:a16="http://schemas.microsoft.com/office/drawing/2014/main" id="{6EE38252-B22F-A2BA-773F-DCFAF8599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2880" y="0"/>
            <a:ext cx="47662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65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761</Words>
  <Application>Microsoft Office PowerPoint</Application>
  <PresentationFormat>Widescreen</PresentationFormat>
  <Paragraphs>70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(Body)</vt:lpstr>
      <vt:lpstr>Calibri Light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Mamello Khuto</dc:creator>
  <cp:lastModifiedBy>Mamello Khuto</cp:lastModifiedBy>
  <cp:revision>25</cp:revision>
  <dcterms:created xsi:type="dcterms:W3CDTF">2021-05-25T18:36:21Z</dcterms:created>
  <dcterms:modified xsi:type="dcterms:W3CDTF">2024-04-03T13:48:54Z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814645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