
<file path=[Content_Types].xml><?xml version="1.0" encoding="utf-8"?>
<Types xmlns="http://schemas.openxmlformats.org/package/2006/content-types">
  <Default ContentType="image/gif" Extension="gif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ms-powerpoint.changesinfo+xml" PartName="/ppt/changesInfos/changesInfo1.xml"/>
  <Override ContentType="application/vnd.ms-powerpoint.revisioninfo+xml" PartName="/ppt/revisionInfo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693F"/>
    <a:srgbClr val="F26B42"/>
    <a:srgbClr val="FFFFFF"/>
    <a:srgbClr val="0000FF"/>
    <a:srgbClr val="FF3300"/>
    <a:srgbClr val="FFC000"/>
    <a:srgbClr val="404040"/>
    <a:srgbClr val="C55A11"/>
    <a:srgbClr val="FFEEB9"/>
    <a:srgbClr val="FFD1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2354BB-0ED8-4212-A0B7-B73B90AE9D00}" v="1" dt="2024-02-01T13:33:02.5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00" autoAdjust="0"/>
    <p:restoredTop sz="93792" autoAdjust="0"/>
  </p:normalViewPr>
  <p:slideViewPr>
    <p:cSldViewPr snapToGrid="0">
      <p:cViewPr>
        <p:scale>
          <a:sx n="66" d="100"/>
          <a:sy n="66" d="100"/>
        </p:scale>
        <p:origin x="2514" y="10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ante Narayanan" userId="0c15cd04-3a31-48e1-8431-20856a6536f1" providerId="ADAL" clId="{472354BB-0ED8-4212-A0B7-B73B90AE9D00}"/>
    <pc:docChg chg="custSel modSld">
      <pc:chgData name="Riante Narayanan" userId="0c15cd04-3a31-48e1-8431-20856a6536f1" providerId="ADAL" clId="{472354BB-0ED8-4212-A0B7-B73B90AE9D00}" dt="2024-02-01T13:33:02.595" v="1"/>
      <pc:docMkLst>
        <pc:docMk/>
      </pc:docMkLst>
      <pc:sldChg chg="addSp delSp mod">
        <pc:chgData name="Riante Narayanan" userId="0c15cd04-3a31-48e1-8431-20856a6536f1" providerId="ADAL" clId="{472354BB-0ED8-4212-A0B7-B73B90AE9D00}" dt="2024-02-01T13:33:02.595" v="1"/>
        <pc:sldMkLst>
          <pc:docMk/>
          <pc:sldMk cId="2904339950" sldId="257"/>
        </pc:sldMkLst>
        <pc:picChg chg="add">
          <ac:chgData name="Riante Narayanan" userId="0c15cd04-3a31-48e1-8431-20856a6536f1" providerId="ADAL" clId="{472354BB-0ED8-4212-A0B7-B73B90AE9D00}" dt="2024-02-01T13:33:02.595" v="1"/>
          <ac:picMkLst>
            <pc:docMk/>
            <pc:sldMk cId="2904339950" sldId="257"/>
            <ac:picMk id="2" creationId="{06919177-A43C-C2A4-7B25-EE0758809425}"/>
          </ac:picMkLst>
        </pc:picChg>
        <pc:picChg chg="del">
          <ac:chgData name="Riante Narayanan" userId="0c15cd04-3a31-48e1-8431-20856a6536f1" providerId="ADAL" clId="{472354BB-0ED8-4212-A0B7-B73B90AE9D00}" dt="2024-02-01T13:33:00.385" v="0" actId="478"/>
          <ac:picMkLst>
            <pc:docMk/>
            <pc:sldMk cId="2904339950" sldId="257"/>
            <ac:picMk id="5" creationId="{5958E610-6800-5332-7221-EB7C2CF88D1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2E6B78-5EF5-4731-97A9-D8E2A397D465}" type="datetimeFigureOut">
              <a:rPr lang="en-ZA" smtClean="0"/>
              <a:t>2024/02/01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8F9D94-E118-4027-A9B1-556D098872F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26812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8F9D94-E118-4027-A9B1-556D098872FB}" type="slidenum">
              <a:rPr lang="en-ZA" smtClean="0"/>
              <a:t>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671498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8F9D94-E118-4027-A9B1-556D098872FB}" type="slidenum">
              <a:rPr lang="en-ZA" smtClean="0"/>
              <a:t>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02072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E94AB-48FA-49FE-97CA-4965DD4F14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2D9158-6FCA-44D6-AF51-37651F2AC3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5E3193-4371-4EF7-AFCA-4EB9AA19F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E150-C46F-448B-AA8C-29C382AC1281}" type="datetimeFigureOut">
              <a:rPr lang="en-ZA" smtClean="0"/>
              <a:t>2024/02/01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D4F573-3C8B-48CA-9587-C5F45D388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A1914D-C79A-4B66-890C-F908AEF9B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4429C-355F-432B-9F07-C2C99A61C20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4480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ED788-1572-40F2-9454-B0DE70835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05FE67-D1ED-4419-9052-0EA28DF4CB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80F34-60DE-4317-9D27-3B40C7F86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E150-C46F-448B-AA8C-29C382AC1281}" type="datetimeFigureOut">
              <a:rPr lang="en-ZA" smtClean="0"/>
              <a:t>2024/02/01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E9624E-28F2-4A60-B636-C325A50A6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D1399A-BCED-4432-8364-889134BED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4429C-355F-432B-9F07-C2C99A61C20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9954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D31519-D7A2-4F17-8EA1-D26564B999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0260BC-3DB3-43EC-A431-2665CB3675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0EEA70-9E72-4F7E-B760-D8E794D03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E150-C46F-448B-AA8C-29C382AC1281}" type="datetimeFigureOut">
              <a:rPr lang="en-ZA" smtClean="0"/>
              <a:t>2024/02/01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BE7808-AEDB-4F70-AECC-0C99FF94F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10E67D-DFEE-4D1F-A1E3-C6073DA7B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4429C-355F-432B-9F07-C2C99A61C20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56593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FC3F6-EC50-44C8-9B7D-47C5F1EE8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C08866-725B-4392-8616-CCB639000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6AA16-2298-45E9-B1BD-046B23138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E150-C46F-448B-AA8C-29C382AC1281}" type="datetimeFigureOut">
              <a:rPr lang="en-ZA" smtClean="0"/>
              <a:t>2024/02/01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BBBDFD-059C-446F-9116-AA2FA676B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983767-521D-44D0-8128-B66A9F4E0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4429C-355F-432B-9F07-C2C99A61C20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84340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66ACC-B024-42D7-AA0E-DC298175A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C6EF28-51F0-400F-9A4C-D53D72F91D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6F0AA-E0BC-4ED9-97B7-71E98DA7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E150-C46F-448B-AA8C-29C382AC1281}" type="datetimeFigureOut">
              <a:rPr lang="en-ZA" smtClean="0"/>
              <a:t>2024/02/01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F1BBD6-2D8C-4421-921D-DFCEF69C6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07FE5E-E1E7-44A9-A6A6-865B54D59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4429C-355F-432B-9F07-C2C99A61C20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84646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434FA-F615-4C63-91FC-0917D3040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F6C6D-5CFE-41EC-A86F-96E16C284A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93D419-AD03-4227-9417-8BF6546FC5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ACADD5-94C5-473C-B6DF-74F372A28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E150-C46F-448B-AA8C-29C382AC1281}" type="datetimeFigureOut">
              <a:rPr lang="en-ZA" smtClean="0"/>
              <a:t>2024/02/01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77C6D8-E2E5-4445-B234-1D41D1852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477A78-D541-4817-89E5-28A553D2C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4429C-355F-432B-9F07-C2C99A61C20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87742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95FBE-5589-44F3-9053-0C23D1FDC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B6B046-CA34-4F3B-83F4-4FD99B6EDE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5EC0A0-D89E-4088-A2F7-9AA255E01F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D81DC3-C807-4931-BDBB-0833DDA469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45C4EE-AAA0-4E0E-9530-01FA74731C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4FAA13-AA0B-4F08-AA1A-21B8A0B79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E150-C46F-448B-AA8C-29C382AC1281}" type="datetimeFigureOut">
              <a:rPr lang="en-ZA" smtClean="0"/>
              <a:t>2024/02/01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3E0A76-AA46-4DB1-B119-62F9C726D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111C69-A3E2-4C2A-9AA4-5C7D5D60A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4429C-355F-432B-9F07-C2C99A61C20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4010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8284A-612D-488C-87C3-04FEEA44F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B86D4F-A80A-4D2D-A9B5-AAF8C7218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E150-C46F-448B-AA8C-29C382AC1281}" type="datetimeFigureOut">
              <a:rPr lang="en-ZA" smtClean="0"/>
              <a:t>2024/02/01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224AAF-4FE4-45F9-AB12-5A248DCD9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BC7503-0A2B-4DAA-AC61-70FF31199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4429C-355F-432B-9F07-C2C99A61C20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51537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55FCDE-0EF6-4BCE-BD6E-82D6DA50C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E150-C46F-448B-AA8C-29C382AC1281}" type="datetimeFigureOut">
              <a:rPr lang="en-ZA" smtClean="0"/>
              <a:t>2024/02/01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0009E2-F53E-43F9-8755-A97A16CDF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861AE9-25DB-4A00-83EF-A46FF21AC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4429C-355F-432B-9F07-C2C99A61C20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2943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EE4CC-79A5-4E5E-B8CF-6FB2DA5B9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FA9FC-0717-4DD9-A4B2-955F475C9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4785B8-5716-428A-B750-305A9C19F5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5B1D0A-C37B-4997-926F-86C681E36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E150-C46F-448B-AA8C-29C382AC1281}" type="datetimeFigureOut">
              <a:rPr lang="en-ZA" smtClean="0"/>
              <a:t>2024/02/01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241418-9FF8-48AD-A88F-CE3D4A44E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BD4867-EDEC-4537-8150-676BFC078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4429C-355F-432B-9F07-C2C99A61C20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55334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433AF-4004-4A77-B5C9-9DADAB128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4EB890-083E-421E-A6A7-83FA5619D2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F2B10F-D8AB-4682-88BC-9491DFC5F0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DA9FC0-F3A8-441A-ADA1-C592776D1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E150-C46F-448B-AA8C-29C382AC1281}" type="datetimeFigureOut">
              <a:rPr lang="en-ZA" smtClean="0"/>
              <a:t>2024/02/01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8BB3C9-3231-46FF-9A97-1037EC203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DF703C-09A2-42F0-8AA3-9EECF24CA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4429C-355F-432B-9F07-C2C99A61C20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87922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064E87-5442-4EE0-9CC6-AA1476BB7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811F1E-C2F9-4632-88E8-78258FE24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5D3F14-98CB-4E6E-B6C9-9D91A4728B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BE150-C46F-448B-AA8C-29C382AC1281}" type="datetimeFigureOut">
              <a:rPr lang="en-ZA" smtClean="0"/>
              <a:t>2024/02/01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A1E641-8869-4F1C-A432-F930D4C52E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458520-2BE6-4936-BBBC-A3CDE57DCD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4429C-355F-432B-9F07-C2C99A61C20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64143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hyperlink" Target="https://www.youtube.com/channel/UC-yqj96qPsaxJTbSUmOx7sw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gif"/><Relationship Id="rId15" Type="http://schemas.openxmlformats.org/officeDocument/2006/relationships/image" Target="../media/image12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1CDD1-E495-1E16-9633-A57F0A7C4EB3}"/>
              </a:ext>
            </a:extLst>
          </p:cNvPr>
          <p:cNvSpPr/>
          <p:nvPr/>
        </p:nvSpPr>
        <p:spPr>
          <a:xfrm>
            <a:off x="-582117" y="-2370960"/>
            <a:ext cx="14885150" cy="2179407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dirty="0" lang="en-ZA">
              <a:latin typeface="Calibri (Body)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D245B6E-2A1F-C07F-534B-2507309ABA24}"/>
              </a:ext>
            </a:extLst>
          </p:cNvPr>
          <p:cNvSpPr/>
          <p:nvPr/>
        </p:nvSpPr>
        <p:spPr>
          <a:xfrm>
            <a:off x="-377927" y="-2210349"/>
            <a:ext cx="14507279" cy="213790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dirty="0" lang="en-ZA">
              <a:latin typeface="Calibri (Body)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841CABD-7C93-1085-BC43-D9E6C801EB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953" l="7"/>
          <a:stretch/>
        </p:blipFill>
        <p:spPr>
          <a:xfrm>
            <a:off x="11345664" y="-1976041"/>
            <a:ext cx="1448737" cy="789604"/>
          </a:xfrm>
          <a:prstGeom prst="rect">
            <a:avLst/>
          </a:prstGeom>
        </p:spPr>
      </p:pic>
      <p:pic>
        <p:nvPicPr>
          <p:cNvPr descr="Image result for department of basic education logo transparent" id="19" name="Picture 8">
            <a:extLst>
              <a:ext uri="{FF2B5EF4-FFF2-40B4-BE49-F238E27FC236}">
                <a16:creationId xmlns:a16="http://schemas.microsoft.com/office/drawing/2014/main" id="{2E93A56A-206B-7FF7-B472-C496523D5397}"/>
              </a:ext>
            </a:extLst>
          </p:cNvPr>
          <p:cNvPicPr>
            <a:picLocks noChangeArrowheads="1" noChangeAspect="1"/>
          </p:cNvPicPr>
          <p:nvPr/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6994" y="-1939706"/>
            <a:ext cx="2023418" cy="736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908C5545-430F-9F2A-AFD3-545EF85064D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94401" y="-1959345"/>
            <a:ext cx="1121693" cy="756211"/>
          </a:xfrm>
          <a:prstGeom prst="rect">
            <a:avLst/>
          </a:prstGeom>
        </p:spPr>
      </p:pic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10A634B8-87A5-4A54-87C9-6465A2781390}"/>
              </a:ext>
            </a:extLst>
          </p:cNvPr>
          <p:cNvSpPr/>
          <p:nvPr/>
        </p:nvSpPr>
        <p:spPr>
          <a:xfrm>
            <a:off x="2052065" y="-2109659"/>
            <a:ext cx="9104412" cy="1024724"/>
          </a:xfrm>
          <a:prstGeom prst="round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b="1" dirty="0" lang="en-ZA" sz="3200">
                <a:solidFill>
                  <a:srgbClr val="FFC000"/>
                </a:solidFill>
                <a:latin typeface="Calibri (Body)"/>
              </a:rPr>
              <a:t>SA-SAMS Modernisation Programme</a:t>
            </a:r>
          </a:p>
          <a:p>
            <a:pPr algn="ctr"/>
            <a:r>
              <a:rPr dirty="0" lang="en-ZA">
                <a:solidFill>
                  <a:schemeClr val="bg1"/>
                </a:solidFill>
                <a:latin typeface="Calibri (Body)"/>
              </a:rPr>
              <a:t>Issue 7: Monthly Progress Report as of January 2024</a:t>
            </a:r>
            <a:endParaRPr dirty="0" lang="en-ZA" sz="2000">
              <a:latin typeface="Calibri (Body)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D93CD60C-E70F-1AE7-F14E-408326B3AD1A}"/>
              </a:ext>
            </a:extLst>
          </p:cNvPr>
          <p:cNvSpPr/>
          <p:nvPr/>
        </p:nvSpPr>
        <p:spPr>
          <a:xfrm>
            <a:off x="-178051" y="2068253"/>
            <a:ext cx="13991873" cy="5063959"/>
          </a:xfrm>
          <a:prstGeom prst="roundRect">
            <a:avLst>
              <a:gd fmla="val 6338" name="adj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dirty="0" lang="en-US">
              <a:latin typeface="Calibri (Body)"/>
            </a:endParaRPr>
          </a:p>
        </p:txBody>
      </p:sp>
      <p:sp>
        <p:nvSpPr>
          <p:cNvPr id="26" name="Rectangle: Top Corners Rounded 25">
            <a:extLst>
              <a:ext uri="{FF2B5EF4-FFF2-40B4-BE49-F238E27FC236}">
                <a16:creationId xmlns:a16="http://schemas.microsoft.com/office/drawing/2014/main" id="{23E93323-222A-4C23-3811-36F5F27CB61F}"/>
              </a:ext>
            </a:extLst>
          </p:cNvPr>
          <p:cNvSpPr/>
          <p:nvPr/>
        </p:nvSpPr>
        <p:spPr>
          <a:xfrm>
            <a:off x="-170295" y="2045230"/>
            <a:ext cx="13991871" cy="717434"/>
          </a:xfrm>
          <a:prstGeom prst="round2SameRect">
            <a:avLst>
              <a:gd fmla="val 36789" name="adj1"/>
              <a:gd fmla="val 0" name="adj2"/>
            </a:avLst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b="1" dirty="0" lang="en-US" sz="2400">
                <a:solidFill>
                  <a:srgbClr val="FFC000"/>
                </a:solidFill>
                <a:latin typeface="Calibri (Body)"/>
              </a:rPr>
              <a:t>Development of the Solution</a:t>
            </a:r>
          </a:p>
        </p:txBody>
      </p:sp>
      <p:sp>
        <p:nvSpPr>
          <p:cNvPr id="28" name="Rectangle 1">
            <a:extLst>
              <a:ext uri="{FF2B5EF4-FFF2-40B4-BE49-F238E27FC236}">
                <a16:creationId xmlns:a16="http://schemas.microsoft.com/office/drawing/2014/main" id="{4EC02902-DAA2-0DBC-2AD1-03855CD7EA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4672" y="2947154"/>
            <a:ext cx="12373030" cy="3924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9pPr>
          </a:lstStyle>
          <a:p>
            <a:pPr lvl="0" marR="0">
              <a:spcBef>
                <a:spcPts val="0"/>
              </a:spcBef>
              <a:spcAft>
                <a:spcPts val="600"/>
              </a:spcAft>
              <a:tabLst>
                <a:tab algn="l" pos="457200"/>
              </a:tabLst>
            </a:pPr>
            <a:r>
              <a:rPr b="1" dirty="0" lang="en-ZA" sz="1600">
                <a:solidFill>
                  <a:srgbClr val="F2693F"/>
                </a:solidFill>
                <a:effectLst/>
                <a:latin typeface="+mn-lt"/>
                <a:ea charset="0" panose="02020603050405020304" pitchFamily="18" typeface="Times New Roman"/>
                <a:cs charset="0" panose="02020603050405020304" pitchFamily="18" typeface="Times New Roman"/>
              </a:rPr>
              <a:t>Business Analysis</a:t>
            </a:r>
          </a:p>
          <a:p>
            <a:pPr indent="-342900" lvl="0" marL="342900">
              <a:buFont charset="0" panose="020B0604020202020204" pitchFamily="34" typeface="Arial"/>
              <a:buChar char="•"/>
              <a:tabLst>
                <a:tab algn="l" pos="457200"/>
              </a:tabLst>
            </a:pPr>
            <a:r>
              <a:rPr dirty="0" lang="en-ZA" sz="1400">
                <a:latin typeface="+mn-lt"/>
                <a:cs charset="0" panose="02020603050405020304" pitchFamily="18" typeface="Times New Roman"/>
              </a:rPr>
              <a:t>School Management, Learner Management and Human Resource Management FRSs are signed off. </a:t>
            </a:r>
          </a:p>
          <a:p>
            <a:pPr indent="-342900" lvl="0" marL="342900">
              <a:buFont charset="0" panose="020B0604020202020204" pitchFamily="34" typeface="Arial"/>
              <a:buChar char="•"/>
              <a:tabLst>
                <a:tab algn="l" pos="457200"/>
              </a:tabLst>
            </a:pPr>
            <a:r>
              <a:rPr dirty="0" lang="en-ZA" sz="1400">
                <a:latin typeface="+mn-lt"/>
                <a:cs charset="0" panose="02020603050405020304" pitchFamily="18" typeface="Times New Roman"/>
              </a:rPr>
              <a:t>Curriculum Management solution design is completed and finalised with DBE. Documentation of the Curriculum Management FRS is in progress. – </a:t>
            </a:r>
            <a:r>
              <a:rPr dirty="0" lang="en-ZA" sz="1400">
                <a:solidFill>
                  <a:srgbClr val="0000FF"/>
                </a:solidFill>
                <a:latin charset="0" panose="020F0502020204030204" pitchFamily="34" typeface="Calibri"/>
                <a:cs charset="0" panose="02020603050405020304" pitchFamily="18" typeface="Times New Roman"/>
              </a:rPr>
              <a:t>February 2024</a:t>
            </a:r>
            <a:r>
              <a:rPr dirty="0" lang="en-ZA" sz="1800">
                <a:effectLst/>
                <a:latin charset="0" panose="020F0502020204030204" pitchFamily="34" typeface="Calibri"/>
                <a:ea charset="0" panose="02020603050405020304" pitchFamily="18" typeface="Times New Roman"/>
                <a:cs charset="0" panose="02020603050405020304" pitchFamily="18" typeface="Times New Roman"/>
              </a:rPr>
              <a:t>.</a:t>
            </a:r>
            <a:endParaRPr dirty="0" lang="en-ZA" sz="1800">
              <a:effectLst/>
              <a:latin charset="0" panose="020F0502020204030204" pitchFamily="34" typeface="Calibri"/>
              <a:ea charset="0" panose="020F0502020204030204" pitchFamily="34" typeface="Calibri"/>
              <a:cs charset="0" panose="02020603050405020304" pitchFamily="18" typeface="Times New Roman"/>
            </a:endParaRPr>
          </a:p>
          <a:p>
            <a:pPr indent="-342900" lvl="0" marL="342900">
              <a:buFont charset="0" panose="020B0604020202020204" pitchFamily="34" typeface="Arial"/>
              <a:buChar char="•"/>
              <a:tabLst>
                <a:tab algn="l" pos="457200"/>
              </a:tabLst>
            </a:pPr>
            <a:r>
              <a:rPr dirty="0" lang="en-ZA" sz="1400">
                <a:effectLst/>
                <a:latin charset="0" panose="020F0502020204030204" pitchFamily="34" typeface="Calibri"/>
                <a:ea charset="0" panose="02020603050405020304" pitchFamily="18" typeface="Times New Roman"/>
                <a:cs charset="0" panose="02020603050405020304" pitchFamily="18" typeface="Times New Roman"/>
              </a:rPr>
              <a:t>Assessment Management solution design in progress. </a:t>
            </a:r>
            <a:endParaRPr dirty="0" lang="en-ZA" sz="1400">
              <a:effectLst/>
              <a:latin charset="0" panose="020F0502020204030204" pitchFamily="34" typeface="Calibri"/>
              <a:ea charset="0" panose="020F0502020204030204" pitchFamily="34" typeface="Calibri"/>
              <a:cs charset="0" panose="02020603050405020304" pitchFamily="18" typeface="Times New Roman"/>
            </a:endParaRPr>
          </a:p>
          <a:p>
            <a:pPr indent="-342900" lvl="0" marL="342900">
              <a:buFont charset="0" panose="020B0604020202020204" pitchFamily="34" typeface="Arial"/>
              <a:buChar char="•"/>
              <a:tabLst>
                <a:tab algn="l" pos="457200"/>
              </a:tabLst>
            </a:pPr>
            <a:r>
              <a:rPr dirty="0" lang="en-ZA" sz="1400">
                <a:effectLst/>
                <a:latin charset="0" panose="020F0502020204030204" pitchFamily="34" typeface="Calibri"/>
                <a:ea charset="0" panose="02020603050405020304" pitchFamily="18" typeface="Times New Roman"/>
                <a:cs charset="0" panose="02020603050405020304" pitchFamily="18" typeface="Times New Roman"/>
              </a:rPr>
              <a:t>Business Analyst recruitment is in progress. – Scheduled to be completed </a:t>
            </a:r>
            <a:r>
              <a:rPr dirty="0" lang="en-ZA" sz="1400">
                <a:solidFill>
                  <a:srgbClr val="0000FF"/>
                </a:solidFill>
                <a:latin charset="0" panose="020F0502020204030204" pitchFamily="34" typeface="Calibri"/>
                <a:ea charset="0" panose="02020603050405020304" pitchFamily="18" typeface="Times New Roman"/>
                <a:cs charset="0" panose="02020603050405020304" pitchFamily="18" typeface="Times New Roman"/>
              </a:rPr>
              <a:t>Feb</a:t>
            </a:r>
            <a:r>
              <a:rPr dirty="0" lang="en-ZA" sz="1400">
                <a:solidFill>
                  <a:srgbClr val="0000FF"/>
                </a:solidFill>
                <a:effectLst/>
                <a:latin charset="0" panose="020F0502020204030204" pitchFamily="34" typeface="Calibri"/>
                <a:ea charset="0" panose="02020603050405020304" pitchFamily="18" typeface="Times New Roman"/>
                <a:cs charset="0" panose="02020603050405020304" pitchFamily="18" typeface="Times New Roman"/>
              </a:rPr>
              <a:t>ruary 2024</a:t>
            </a:r>
            <a:r>
              <a:rPr dirty="0" lang="en-ZA" sz="1400">
                <a:effectLst/>
                <a:latin charset="0" panose="020F0502020204030204" pitchFamily="34" typeface="Calibri"/>
                <a:ea charset="0" panose="02020603050405020304" pitchFamily="18" typeface="Times New Roman"/>
                <a:cs charset="0" panose="02020603050405020304" pitchFamily="18" typeface="Times New Roman"/>
              </a:rPr>
              <a:t>. </a:t>
            </a:r>
            <a:endParaRPr dirty="0" lang="en-ZA" sz="1400">
              <a:effectLst/>
              <a:latin charset="0" panose="020F0502020204030204" pitchFamily="34" typeface="Calibri"/>
              <a:ea charset="0" panose="020F0502020204030204" pitchFamily="34" typeface="Calibri"/>
              <a:cs charset="0" panose="02020603050405020304" pitchFamily="18" typeface="Times New Roman"/>
            </a:endParaRPr>
          </a:p>
          <a:p>
            <a:r>
              <a:rPr dirty="0" lang="en-US" sz="1400">
                <a:effectLst/>
                <a:latin charset="0" panose="020B0004020202020204" pitchFamily="34" typeface="Aptos"/>
                <a:ea charset="0" panose="020F0502020204030204" pitchFamily="34" typeface="Calibri"/>
              </a:rPr>
              <a:t> </a:t>
            </a:r>
            <a:endParaRPr dirty="0" lang="en-ZA" sz="1400">
              <a:latin typeface="+mn-lt"/>
              <a:ea charset="0" panose="020F0502020204030204" pitchFamily="34" typeface="Calibri"/>
              <a:cs charset="0" panose="02020603050405020304" pitchFamily="18" typeface="Times New Roman"/>
            </a:endParaRPr>
          </a:p>
          <a:p>
            <a:pPr>
              <a:spcBef>
                <a:spcPts val="0"/>
              </a:spcBef>
              <a:spcAft>
                <a:spcPts val="600"/>
              </a:spcAft>
              <a:tabLst>
                <a:tab algn="l" pos="457200"/>
              </a:tabLst>
            </a:pPr>
            <a:r>
              <a:rPr b="1" dirty="0" lang="en-ZA" sz="1600">
                <a:solidFill>
                  <a:srgbClr val="F2693F"/>
                </a:solidFill>
                <a:latin typeface="+mn-lt"/>
                <a:cs charset="0" panose="02020603050405020304" pitchFamily="18" typeface="Times New Roman"/>
              </a:rPr>
              <a:t>Development</a:t>
            </a:r>
          </a:p>
          <a:p>
            <a:pPr indent="-342900" lvl="0" marL="342900">
              <a:buFont charset="0" panose="020B0604020202020204" pitchFamily="34" typeface="Arial"/>
              <a:buChar char="•"/>
              <a:tabLst>
                <a:tab algn="l" pos="457200"/>
              </a:tabLst>
            </a:pPr>
            <a:r>
              <a:rPr dirty="0" lang="en-ZA" sz="1400">
                <a:latin typeface="+mn-lt"/>
                <a:cs charset="0" panose="02020603050405020304" pitchFamily="18" typeface="Times New Roman"/>
              </a:rPr>
              <a:t>Existing Functional requirements were developed for </a:t>
            </a:r>
            <a:r>
              <a:rPr dirty="0" lang="en-US" sz="1400">
                <a:latin typeface="+mn-lt"/>
                <a:cs charset="0" panose="02020603050405020304" pitchFamily="18" typeface="Times New Roman"/>
              </a:rPr>
              <a:t>Curriculum and Assessment.</a:t>
            </a:r>
            <a:endParaRPr dirty="0" lang="en-ZA" sz="1400">
              <a:highlight>
                <a:srgbClr val="FFFF00"/>
              </a:highlight>
              <a:latin typeface="+mn-lt"/>
              <a:cs charset="0" panose="02020603050405020304" pitchFamily="18" typeface="Times New Roman"/>
            </a:endParaRPr>
          </a:p>
          <a:p>
            <a:pPr indent="-342900" lvl="0" marL="342900">
              <a:buFont charset="0" panose="020B0604020202020204" pitchFamily="34" typeface="Arial"/>
              <a:buChar char="•"/>
              <a:tabLst>
                <a:tab algn="l" pos="457200"/>
              </a:tabLst>
            </a:pPr>
            <a:r>
              <a:rPr dirty="0" lang="en-ZA" sz="1400">
                <a:latin typeface="+mn-lt"/>
                <a:cs charset="0" panose="02020603050405020304" pitchFamily="18" typeface="Times New Roman"/>
              </a:rPr>
              <a:t>Development of the School, Learner and Human Resource Management FRS updates, based on the DBE EMIS review feedback, will be assessed and planned. </a:t>
            </a:r>
          </a:p>
          <a:p>
            <a:pPr>
              <a:spcBef>
                <a:spcPts val="0"/>
              </a:spcBef>
              <a:spcAft>
                <a:spcPts val="0"/>
              </a:spcAft>
              <a:tabLst>
                <a:tab algn="l" pos="457200"/>
              </a:tabLst>
            </a:pPr>
            <a:endParaRPr dirty="0" lang="en-ZA" sz="1400">
              <a:latin typeface="+mn-lt"/>
              <a:cs charset="0" panose="02020603050405020304" pitchFamily="18" typeface="Times New Roman"/>
            </a:endParaRPr>
          </a:p>
          <a:p>
            <a:pPr>
              <a:spcBef>
                <a:spcPts val="0"/>
              </a:spcBef>
              <a:spcAft>
                <a:spcPts val="600"/>
              </a:spcAft>
              <a:tabLst>
                <a:tab algn="l" pos="457200"/>
              </a:tabLst>
            </a:pPr>
            <a:r>
              <a:rPr b="1" dirty="0" lang="en-ZA" sz="1600">
                <a:solidFill>
                  <a:srgbClr val="F2693F"/>
                </a:solidFill>
                <a:latin typeface="+mn-lt"/>
                <a:cs charset="0" panose="02020603050405020304" pitchFamily="18" typeface="Times New Roman"/>
              </a:rPr>
              <a:t>System Integration Testing</a:t>
            </a:r>
          </a:p>
          <a:p>
            <a:pPr indent="-342900" lvl="0" marL="342900">
              <a:buFont charset="0" panose="020B0604020202020204" pitchFamily="34" typeface="Arial"/>
              <a:buChar char="•"/>
              <a:tabLst>
                <a:tab algn="l" pos="457200"/>
              </a:tabLst>
            </a:pPr>
            <a:r>
              <a:rPr dirty="0" lang="en-US" sz="1400">
                <a:latin typeface="+mn-lt"/>
                <a:cs charset="0" panose="02020603050405020304" pitchFamily="18" typeface="Times New Roman"/>
              </a:rPr>
              <a:t>Successful Automation Tool (Selenium IDE) implemented for SIT </a:t>
            </a:r>
            <a:endParaRPr dirty="0" lang="en-ZA" sz="1400">
              <a:latin typeface="+mn-lt"/>
              <a:cs charset="0" panose="02020603050405020304" pitchFamily="18" typeface="Times New Roman"/>
            </a:endParaRPr>
          </a:p>
          <a:p>
            <a:pPr indent="-342900" marL="342900">
              <a:buFont charset="0" panose="020B0604020202020204" pitchFamily="34" typeface="Arial"/>
              <a:buChar char="•"/>
              <a:tabLst>
                <a:tab algn="l" pos="457200"/>
              </a:tabLst>
            </a:pPr>
            <a:r>
              <a:rPr dirty="0" lang="en-US" sz="1400">
                <a:latin typeface="+mn-lt"/>
                <a:cs charset="0" panose="02020603050405020304" pitchFamily="18" typeface="Times New Roman"/>
              </a:rPr>
              <a:t>Use of the Automation Tool (Selenium IDE), proved to benefit the project but not limited;- better allocation of resource, early detection of bugs, increased test coverage and faster feedback loop.</a:t>
            </a:r>
          </a:p>
          <a:p>
            <a:pPr indent="-342900" marL="342900">
              <a:buFont charset="0" panose="020B0604020202020204" pitchFamily="34" typeface="Arial"/>
              <a:buChar char="•"/>
              <a:tabLst>
                <a:tab algn="l" pos="457200"/>
              </a:tabLst>
            </a:pPr>
            <a:r>
              <a:rPr dirty="0" lang="en-US" sz="1400">
                <a:latin typeface="+mn-lt"/>
                <a:cs charset="0" panose="02020603050405020304" pitchFamily="18" typeface="Times New Roman"/>
              </a:rPr>
              <a:t> Completed 3rd Test Cycle with 2 defects identified and resolved (severity low). Test coverage included 94+ automation scripts. </a:t>
            </a:r>
          </a:p>
          <a:p>
            <a:pPr indent="-342900" marL="342900">
              <a:buFont charset="0" panose="020B0604020202020204" pitchFamily="34" typeface="Arial"/>
              <a:buChar char="•"/>
              <a:tabLst>
                <a:tab algn="l" pos="457200"/>
              </a:tabLst>
            </a:pPr>
            <a:r>
              <a:rPr dirty="0" lang="en-US" sz="1400">
                <a:latin typeface="+mn-lt"/>
                <a:cs charset="0" panose="02020603050405020304" pitchFamily="18" typeface="Times New Roman"/>
              </a:rPr>
              <a:t> Configured 16 different “Roles” and test scripts. Testing in progress. (Principal and Administrator </a:t>
            </a:r>
            <a:r>
              <a:rPr dirty="0" lang="en-US" sz="1400">
                <a:effectLst/>
                <a:latin typeface="+mn-lt"/>
                <a:ea charset="0" panose="020F0502020204030204" pitchFamily="34" typeface="Calibri"/>
                <a:cs charset="0" panose="02020603050405020304" pitchFamily="18" typeface="Times New Roman"/>
              </a:rPr>
              <a:t>)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35C28A10-890C-564D-41CD-D1A94281CE16}"/>
              </a:ext>
            </a:extLst>
          </p:cNvPr>
          <p:cNvSpPr/>
          <p:nvPr/>
        </p:nvSpPr>
        <p:spPr>
          <a:xfrm>
            <a:off x="-170299" y="7290413"/>
            <a:ext cx="7050070" cy="2505978"/>
          </a:xfrm>
          <a:prstGeom prst="roundRect">
            <a:avLst>
              <a:gd fmla="val 4505" name="adj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dirty="0" lang="en-US">
              <a:latin typeface="Calibri (Body)"/>
            </a:endParaRPr>
          </a:p>
        </p:txBody>
      </p:sp>
      <p:sp>
        <p:nvSpPr>
          <p:cNvPr id="30" name="Rectangle: Top Corners Rounded 29">
            <a:extLst>
              <a:ext uri="{FF2B5EF4-FFF2-40B4-BE49-F238E27FC236}">
                <a16:creationId xmlns:a16="http://schemas.microsoft.com/office/drawing/2014/main" id="{DF5CB53C-0019-0381-2CE7-F77643C9E511}"/>
              </a:ext>
            </a:extLst>
          </p:cNvPr>
          <p:cNvSpPr/>
          <p:nvPr/>
        </p:nvSpPr>
        <p:spPr>
          <a:xfrm>
            <a:off x="-170297" y="7229596"/>
            <a:ext cx="7050068" cy="717434"/>
          </a:xfrm>
          <a:prstGeom prst="round2SameRect">
            <a:avLst>
              <a:gd fmla="val 32394" name="adj1"/>
              <a:gd fmla="val 0" name="adj2"/>
            </a:avLst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b="1" dirty="0" lang="en-US" sz="2400">
                <a:solidFill>
                  <a:srgbClr val="FFC000"/>
                </a:solidFill>
                <a:latin typeface="Calibri (Body)"/>
              </a:rPr>
              <a:t>Data Cleansing and Migration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3A674E04-749A-C763-4C25-83C55AA3C707}"/>
              </a:ext>
            </a:extLst>
          </p:cNvPr>
          <p:cNvSpPr/>
          <p:nvPr/>
        </p:nvSpPr>
        <p:spPr>
          <a:xfrm>
            <a:off x="6942216" y="7316552"/>
            <a:ext cx="6879356" cy="2479839"/>
          </a:xfrm>
          <a:prstGeom prst="roundRect">
            <a:avLst>
              <a:gd fmla="val 6667" name="adj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dirty="0" lang="en-US">
              <a:latin typeface="Calibri (Body)"/>
            </a:endParaRPr>
          </a:p>
        </p:txBody>
      </p:sp>
      <p:sp>
        <p:nvSpPr>
          <p:cNvPr id="32" name="Rectangle: Top Corners Rounded 31">
            <a:extLst>
              <a:ext uri="{FF2B5EF4-FFF2-40B4-BE49-F238E27FC236}">
                <a16:creationId xmlns:a16="http://schemas.microsoft.com/office/drawing/2014/main" id="{A592704C-5550-FFE2-8203-CFCF0AFF2D06}"/>
              </a:ext>
            </a:extLst>
          </p:cNvPr>
          <p:cNvSpPr/>
          <p:nvPr/>
        </p:nvSpPr>
        <p:spPr>
          <a:xfrm>
            <a:off x="6952258" y="7229978"/>
            <a:ext cx="6873372" cy="606437"/>
          </a:xfrm>
          <a:prstGeom prst="round2SameRect">
            <a:avLst>
              <a:gd fmla="val 36789" name="adj1"/>
              <a:gd fmla="val 0" name="adj2"/>
            </a:avLst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b="1" dirty="0" lang="en-US" sz="2400">
                <a:solidFill>
                  <a:srgbClr val="FFC000"/>
                </a:solidFill>
                <a:latin typeface="Calibri (Body)"/>
              </a:rPr>
              <a:t>UAT Testing </a:t>
            </a:r>
          </a:p>
          <a:p>
            <a:pPr algn="ctr"/>
            <a:r>
              <a:rPr b="1" dirty="0" lang="en-US" sz="1600">
                <a:solidFill>
                  <a:srgbClr val="FFC000"/>
                </a:solidFill>
                <a:latin typeface="Calibri (Body)"/>
              </a:rPr>
              <a:t>(Manage School, Learner and Human Resource)</a:t>
            </a:r>
            <a:endParaRPr b="1" dirty="0" lang="en-US" sz="2400">
              <a:solidFill>
                <a:srgbClr val="FFC000"/>
              </a:solidFill>
              <a:latin typeface="Calibri (Body)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72ADB11-133C-E54E-A63F-EDA657F2E5D3}"/>
              </a:ext>
            </a:extLst>
          </p:cNvPr>
          <p:cNvSpPr txBox="1"/>
          <p:nvPr/>
        </p:nvSpPr>
        <p:spPr>
          <a:xfrm>
            <a:off x="1188455" y="7923593"/>
            <a:ext cx="5629934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dirty="0" lang="en-US" sz="1400"/>
              <a:t>Challenge: how do we clean 24000 databases </a:t>
            </a:r>
            <a:r>
              <a:rPr b="0" dirty="0" lang="en-US" sz="1400"/>
              <a:t>and </a:t>
            </a:r>
            <a:r>
              <a:rPr dirty="0" lang="en-US" sz="1400"/>
              <a:t>keep them clean </a:t>
            </a:r>
            <a:r>
              <a:rPr b="0" dirty="0" lang="en-US" sz="1400"/>
              <a:t>for the next 18 months?  </a:t>
            </a:r>
          </a:p>
          <a:p>
            <a:pPr indent="-285750" marL="285750">
              <a:buFont charset="0" panose="020B0604020202020204" pitchFamily="34" typeface="Arial"/>
              <a:buChar char="•"/>
            </a:pPr>
            <a:r>
              <a:rPr b="0" dirty="0" lang="en-US" sz="1400"/>
              <a:t>The team has an </a:t>
            </a:r>
            <a:r>
              <a:rPr dirty="0" lang="en-US" sz="1400"/>
              <a:t>innovative solution</a:t>
            </a:r>
            <a:r>
              <a:rPr b="0" dirty="0" lang="en-US" sz="1400"/>
              <a:t> encompassing developing </a:t>
            </a:r>
            <a:r>
              <a:rPr dirty="0" lang="en-US" sz="1400"/>
              <a:t>automated to assess and convert data in the school’s databases to the standard data taxonomy.  </a:t>
            </a:r>
            <a:endParaRPr b="0" dirty="0" lang="en-US" sz="1400"/>
          </a:p>
          <a:p>
            <a:pPr indent="-285750" marL="285750">
              <a:buFont charset="0" panose="020B0604020202020204" pitchFamily="34" typeface="Arial"/>
              <a:buChar char="•"/>
            </a:pPr>
            <a:r>
              <a:rPr b="0" dirty="0" lang="en-US" sz="1400"/>
              <a:t>Completed </a:t>
            </a:r>
            <a:r>
              <a:rPr dirty="0" lang="en-US" sz="1400"/>
              <a:t>22 of the 80 data-cleansing scripts </a:t>
            </a:r>
          </a:p>
          <a:p>
            <a:pPr indent="-285750" marL="285750">
              <a:buFont charset="0" panose="020B0604020202020204" pitchFamily="34" typeface="Arial"/>
              <a:buChar char="•"/>
            </a:pPr>
            <a:r>
              <a:rPr b="0" dirty="0" lang="en-US" sz="1400"/>
              <a:t>Testing in </a:t>
            </a:r>
            <a:r>
              <a:rPr dirty="0" lang="en-US" sz="1400"/>
              <a:t>Feb 2024 and rolled out to all SA-SAMS schools </a:t>
            </a:r>
            <a:r>
              <a:rPr b="0" dirty="0" lang="en-US" sz="1400"/>
              <a:t>and PEDS  to start the data cleansing in the first quarter of 2024.</a:t>
            </a:r>
            <a:endParaRPr b="0" dirty="0" lang="en-ZA" sz="1400"/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B8E5A309-9A18-51F6-8A2E-37C8B1B1719F}"/>
              </a:ext>
            </a:extLst>
          </p:cNvPr>
          <p:cNvSpPr/>
          <p:nvPr/>
        </p:nvSpPr>
        <p:spPr>
          <a:xfrm>
            <a:off x="-174356" y="15791078"/>
            <a:ext cx="13988180" cy="3126087"/>
          </a:xfrm>
          <a:prstGeom prst="roundRect">
            <a:avLst>
              <a:gd fmla="val 11172" name="adj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dirty="0" lang="en-US">
              <a:latin typeface="Calibri (Body)"/>
            </a:endParaRPr>
          </a:p>
        </p:txBody>
      </p:sp>
      <p:sp>
        <p:nvSpPr>
          <p:cNvPr id="39" name="Rectangle: Top Corners Rounded 38">
            <a:extLst>
              <a:ext uri="{FF2B5EF4-FFF2-40B4-BE49-F238E27FC236}">
                <a16:creationId xmlns:a16="http://schemas.microsoft.com/office/drawing/2014/main" id="{B818A3DF-4D1F-9D6C-552D-03DC905A45C7}"/>
              </a:ext>
            </a:extLst>
          </p:cNvPr>
          <p:cNvSpPr/>
          <p:nvPr/>
        </p:nvSpPr>
        <p:spPr>
          <a:xfrm>
            <a:off x="-174357" y="15418939"/>
            <a:ext cx="13988179" cy="689974"/>
          </a:xfrm>
          <a:prstGeom prst="round2SameRect">
            <a:avLst>
              <a:gd fmla="val 36789" name="adj1"/>
              <a:gd fmla="val 0" name="adj2"/>
            </a:avLst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b="1" dirty="0" lang="en-US" sz="2400">
                <a:solidFill>
                  <a:srgbClr val="FFC000"/>
                </a:solidFill>
                <a:latin typeface="Calibri (Body)"/>
              </a:rPr>
              <a:t>Did you know</a:t>
            </a:r>
          </a:p>
        </p:txBody>
      </p:sp>
      <p:pic>
        <p:nvPicPr>
          <p:cNvPr descr="A computer with a cartoon character&#10;&#10;Description automatically generated with low confidence" id="41" name="Picture 40">
            <a:extLst>
              <a:ext uri="{FF2B5EF4-FFF2-40B4-BE49-F238E27FC236}">
                <a16:creationId xmlns:a16="http://schemas.microsoft.com/office/drawing/2014/main" id="{9CC40C69-56D8-6AB7-B0F2-C68A88CED29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17932" y="16224295"/>
            <a:ext cx="5210648" cy="2977513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22C6E269-8B38-238E-36A5-618BBE1682B6}"/>
              </a:ext>
            </a:extLst>
          </p:cNvPr>
          <p:cNvSpPr txBox="1"/>
          <p:nvPr/>
        </p:nvSpPr>
        <p:spPr>
          <a:xfrm>
            <a:off x="7929350" y="7876489"/>
            <a:ext cx="5994866" cy="21544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285750" lvl="0" marL="285750">
              <a:buFont charset="0" panose="020B0604020202020204" pitchFamily="34" typeface="Arial"/>
              <a:buChar char="•"/>
              <a:tabLst/>
            </a:pPr>
            <a:r>
              <a:rPr b="1" dirty="0" kern="1200" lang="en-US" sz="1200">
                <a:latin typeface="+mn-lt"/>
              </a:rPr>
              <a:t>1000 schools </a:t>
            </a:r>
            <a:r>
              <a:rPr b="0" dirty="0" kern="1200" lang="en-US" sz="1200">
                <a:latin typeface="+mn-lt"/>
              </a:rPr>
              <a:t>have identified principals, educators and administrators to </a:t>
            </a:r>
            <a:r>
              <a:rPr b="1" dirty="0" kern="1200" lang="en-US" sz="1200">
                <a:latin typeface="+mn-lt"/>
              </a:rPr>
              <a:t>conduct user acceptance testing </a:t>
            </a:r>
          </a:p>
          <a:p>
            <a:pPr indent="-285750" lvl="0" marL="285750">
              <a:buFont charset="0" panose="020B0604020202020204" pitchFamily="34" typeface="Arial"/>
              <a:buChar char="•"/>
              <a:tabLst/>
            </a:pPr>
            <a:r>
              <a:rPr dirty="0" lang="en-US" sz="1200"/>
              <a:t>900 school administrators were invited to </a:t>
            </a:r>
            <a:r>
              <a:rPr b="1" dirty="0" lang="en-US" sz="1200"/>
              <a:t>test the solution - 230 attended, and 175 completed the testing</a:t>
            </a:r>
            <a:r>
              <a:rPr dirty="0" lang="en-US" sz="1200"/>
              <a:t>. No defects were logged </a:t>
            </a:r>
          </a:p>
          <a:p>
            <a:pPr indent="-285750" lvl="0" marL="285750">
              <a:buFont charset="0" panose="020B0604020202020204" pitchFamily="34" typeface="Arial"/>
              <a:buChar char="•"/>
              <a:tabLst/>
            </a:pPr>
            <a:r>
              <a:rPr dirty="0" lang="en-US" sz="1200"/>
              <a:t>35% of testers used the guide to test by themselves, </a:t>
            </a:r>
            <a:r>
              <a:rPr b="1" dirty="0" lang="en-US" sz="1200"/>
              <a:t>confirming that the system is intuitive and simple to use.</a:t>
            </a:r>
          </a:p>
          <a:p>
            <a:pPr indent="-285750" lvl="0" marL="285750">
              <a:buFont charset="0" panose="020B0604020202020204" pitchFamily="34" typeface="Arial"/>
              <a:buChar char="•"/>
              <a:tabLst/>
            </a:pPr>
            <a:r>
              <a:rPr dirty="0" lang="en-US" sz="1200"/>
              <a:t>Lessons learnt have been implemented to enhance the UAT effectiveness for the follow-up UAT planned for Feb 2023</a:t>
            </a:r>
          </a:p>
          <a:p>
            <a:pPr indent="-342900" lvl="0" marL="342900">
              <a:buFont charset="0" panose="020B0604020202020204" pitchFamily="34" typeface="Arial"/>
              <a:buChar char="•"/>
              <a:tabLst>
                <a:tab algn="l" pos="457200"/>
              </a:tabLst>
            </a:pPr>
            <a:r>
              <a:rPr dirty="0" lang="en-US" sz="1200">
                <a:latin typeface="+mn-lt"/>
                <a:cs charset="0" panose="02020603050405020304" pitchFamily="18" typeface="Times New Roman"/>
              </a:rPr>
              <a:t>Configured “Selenium” onto the UAT environment and successfully completed 1</a:t>
            </a:r>
            <a:r>
              <a:rPr baseline="30000" dirty="0" lang="en-US" sz="1200">
                <a:latin typeface="+mn-lt"/>
                <a:cs charset="0" panose="02020603050405020304" pitchFamily="18" typeface="Times New Roman"/>
              </a:rPr>
              <a:t>st</a:t>
            </a:r>
            <a:r>
              <a:rPr dirty="0" lang="en-US" sz="1200">
                <a:latin typeface="+mn-lt"/>
                <a:cs charset="0" panose="02020603050405020304" pitchFamily="18" typeface="Times New Roman"/>
              </a:rPr>
              <a:t> cycle of “Regression” testing. </a:t>
            </a:r>
            <a:endParaRPr dirty="0" lang="en-ZA" sz="1200">
              <a:latin typeface="+mn-lt"/>
              <a:cs charset="0" panose="02020603050405020304" pitchFamily="18" typeface="Times New Roman"/>
            </a:endParaRPr>
          </a:p>
          <a:p>
            <a:pPr indent="-285750" lvl="0" marL="285750">
              <a:buFont charset="0" panose="020B0604020202020204" pitchFamily="34" typeface="Arial"/>
              <a:buChar char="•"/>
              <a:tabLst/>
            </a:pPr>
            <a:endParaRPr b="0" dirty="0" i="1" kern="1200" lang="en-ZA" sz="1400">
              <a:latin typeface="+mn-lt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4E7290A-735F-DBEC-4F85-7F5A48D2AF13}"/>
              </a:ext>
            </a:extLst>
          </p:cNvPr>
          <p:cNvSpPr/>
          <p:nvPr/>
        </p:nvSpPr>
        <p:spPr>
          <a:xfrm>
            <a:off x="-174357" y="9954511"/>
            <a:ext cx="7050070" cy="2505978"/>
          </a:xfrm>
          <a:prstGeom prst="roundRect">
            <a:avLst>
              <a:gd fmla="val 4505" name="adj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dirty="0" lang="en-US">
              <a:latin typeface="Calibri (Body)"/>
            </a:endParaRPr>
          </a:p>
        </p:txBody>
      </p:sp>
      <p:sp>
        <p:nvSpPr>
          <p:cNvPr id="3" name="Rectangle: Top Corners Rounded 2">
            <a:extLst>
              <a:ext uri="{FF2B5EF4-FFF2-40B4-BE49-F238E27FC236}">
                <a16:creationId xmlns:a16="http://schemas.microsoft.com/office/drawing/2014/main" id="{B7CB8C57-06D2-13D7-1EE5-B7E9E889AE24}"/>
              </a:ext>
            </a:extLst>
          </p:cNvPr>
          <p:cNvSpPr/>
          <p:nvPr/>
        </p:nvSpPr>
        <p:spPr>
          <a:xfrm>
            <a:off x="-174355" y="9893695"/>
            <a:ext cx="7050068" cy="717434"/>
          </a:xfrm>
          <a:prstGeom prst="round2SameRect">
            <a:avLst>
              <a:gd fmla="val 30929" name="adj1"/>
              <a:gd fmla="val 0" name="adj2"/>
            </a:avLst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b="1" dirty="0" lang="en-US" sz="2400">
                <a:solidFill>
                  <a:srgbClr val="FFC000"/>
                </a:solidFill>
                <a:latin typeface="Calibri (Body)"/>
              </a:rPr>
              <a:t>Change Management and Communications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4E7D1687-8F4B-0A11-ADBC-6945FEEF9ACF}"/>
              </a:ext>
            </a:extLst>
          </p:cNvPr>
          <p:cNvSpPr/>
          <p:nvPr/>
        </p:nvSpPr>
        <p:spPr>
          <a:xfrm>
            <a:off x="-170299" y="12637999"/>
            <a:ext cx="7050070" cy="2665558"/>
          </a:xfrm>
          <a:prstGeom prst="roundRect">
            <a:avLst>
              <a:gd fmla="val 8054" name="adj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dirty="0" lang="en-US">
              <a:latin typeface="Calibri (Body)"/>
            </a:endParaRPr>
          </a:p>
        </p:txBody>
      </p:sp>
      <p:sp>
        <p:nvSpPr>
          <p:cNvPr id="17" name="Rectangle: Top Corners Rounded 16">
            <a:extLst>
              <a:ext uri="{FF2B5EF4-FFF2-40B4-BE49-F238E27FC236}">
                <a16:creationId xmlns:a16="http://schemas.microsoft.com/office/drawing/2014/main" id="{EA867197-6E3C-91EA-3803-1825C5039ECF}"/>
              </a:ext>
            </a:extLst>
          </p:cNvPr>
          <p:cNvSpPr/>
          <p:nvPr/>
        </p:nvSpPr>
        <p:spPr>
          <a:xfrm>
            <a:off x="-170297" y="12577183"/>
            <a:ext cx="7050068" cy="717434"/>
          </a:xfrm>
          <a:prstGeom prst="round2SameRect">
            <a:avLst>
              <a:gd fmla="val 36789" name="adj1"/>
              <a:gd fmla="val 0" name="adj2"/>
            </a:avLst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b="1" dirty="0" lang="en-US" sz="2400">
                <a:solidFill>
                  <a:srgbClr val="FFC000"/>
                </a:solidFill>
                <a:latin typeface="Calibri (Body)"/>
              </a:rPr>
              <a:t>Pilot Rollout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1DB24555-83E5-43C8-02A6-9DA2FDB8BACB}"/>
              </a:ext>
            </a:extLst>
          </p:cNvPr>
          <p:cNvSpPr/>
          <p:nvPr/>
        </p:nvSpPr>
        <p:spPr>
          <a:xfrm>
            <a:off x="6942216" y="12664139"/>
            <a:ext cx="6879356" cy="2639418"/>
          </a:xfrm>
          <a:prstGeom prst="roundRect">
            <a:avLst>
              <a:gd fmla="val 6667" name="adj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dirty="0" lang="en-US">
              <a:latin typeface="Calibri (Body)"/>
            </a:endParaRP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E829631F-9397-54E3-25AA-8799436F1247}"/>
              </a:ext>
            </a:extLst>
          </p:cNvPr>
          <p:cNvSpPr/>
          <p:nvPr/>
        </p:nvSpPr>
        <p:spPr>
          <a:xfrm>
            <a:off x="6952258" y="12577565"/>
            <a:ext cx="6873372" cy="717434"/>
          </a:xfrm>
          <a:prstGeom prst="round2SameRect">
            <a:avLst>
              <a:gd fmla="val 36789" name="adj1"/>
              <a:gd fmla="val 0" name="adj2"/>
            </a:avLst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b="1" dirty="0" lang="en-US" sz="2400">
                <a:solidFill>
                  <a:srgbClr val="FFC000"/>
                </a:solidFill>
                <a:latin typeface="Calibri (Body)"/>
              </a:rPr>
              <a:t>Acronyms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AC0CF4E-14A1-1930-1A0D-C70BF0C0CFAC}"/>
              </a:ext>
            </a:extLst>
          </p:cNvPr>
          <p:cNvSpPr txBox="1"/>
          <p:nvPr/>
        </p:nvSpPr>
        <p:spPr>
          <a:xfrm>
            <a:off x="1093134" y="13536054"/>
            <a:ext cx="562892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285750" lvl="0" marL="285750">
              <a:buFont charset="0" panose="020B0604020202020204" pitchFamily="34" typeface="Arial"/>
              <a:buChar char="•"/>
            </a:pPr>
            <a:r>
              <a:rPr dirty="0" lang="en-US" sz="1400"/>
              <a:t>Identified the </a:t>
            </a:r>
            <a:r>
              <a:rPr b="1" dirty="0" lang="en-US" sz="1400"/>
              <a:t>pilot schools that will be the first cohort </a:t>
            </a:r>
            <a:r>
              <a:rPr dirty="0" lang="en-US" sz="1400"/>
              <a:t>for implementing the </a:t>
            </a:r>
            <a:r>
              <a:rPr dirty="0" err="1" lang="en-US" sz="1400"/>
              <a:t>modernised</a:t>
            </a:r>
            <a:r>
              <a:rPr dirty="0" lang="en-US" sz="1400"/>
              <a:t> SA-SAMS solution.  </a:t>
            </a:r>
          </a:p>
          <a:p>
            <a:pPr indent="-285750" lvl="0" marL="285750">
              <a:buFont charset="0" panose="020B0604020202020204" pitchFamily="34" typeface="Arial"/>
              <a:buChar char="•"/>
            </a:pPr>
            <a:r>
              <a:rPr b="1" dirty="0" lang="en-US" sz="1400"/>
              <a:t>75% of schools will be </a:t>
            </a:r>
            <a:r>
              <a:rPr dirty="0" lang="en-US" sz="1400"/>
              <a:t>in the sandpit for training and working on the solution.  </a:t>
            </a:r>
          </a:p>
          <a:p>
            <a:pPr indent="-285750" lvl="0" marL="285750">
              <a:buFont charset="0" panose="020B0604020202020204" pitchFamily="34" typeface="Arial"/>
              <a:buChar char="•"/>
            </a:pPr>
            <a:r>
              <a:rPr dirty="0" lang="en-US" sz="1400"/>
              <a:t>Districts are implementing the pilot activities via the </a:t>
            </a:r>
            <a:r>
              <a:rPr b="1" dirty="0" lang="en-US" sz="1400"/>
              <a:t>pilot district steering committees</a:t>
            </a:r>
            <a:r>
              <a:rPr dirty="0" lang="en-US" sz="1400"/>
              <a:t>.</a:t>
            </a:r>
            <a:endParaRPr dirty="0" lang="en-ZA" sz="1400">
              <a:latin typeface="Calibri (Body)"/>
              <a:ea charset="0" panose="02020602080505020303" pitchFamily="18" typeface="Baskerville Old Face"/>
              <a:cs charset="0" panose="02020603050405020304" pitchFamily="18" typeface="Times New Roman"/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00367AD4-362B-1D14-FBCC-CA845B6DF5F9}"/>
              </a:ext>
            </a:extLst>
          </p:cNvPr>
          <p:cNvSpPr/>
          <p:nvPr/>
        </p:nvSpPr>
        <p:spPr>
          <a:xfrm>
            <a:off x="-168013" y="-1001278"/>
            <a:ext cx="13991873" cy="2939068"/>
          </a:xfrm>
          <a:prstGeom prst="roundRect">
            <a:avLst>
              <a:gd fmla="val 10783" name="adj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dirty="0" lang="en-US">
              <a:latin typeface="Calibri (Body)"/>
            </a:endParaRPr>
          </a:p>
        </p:txBody>
      </p:sp>
      <p:sp>
        <p:nvSpPr>
          <p:cNvPr id="34" name="Rectangle: Top Corners Rounded 33">
            <a:extLst>
              <a:ext uri="{FF2B5EF4-FFF2-40B4-BE49-F238E27FC236}">
                <a16:creationId xmlns:a16="http://schemas.microsoft.com/office/drawing/2014/main" id="{B77ABEE8-BE3D-D01E-06E8-08146E8D4F53}"/>
              </a:ext>
            </a:extLst>
          </p:cNvPr>
          <p:cNvSpPr/>
          <p:nvPr/>
        </p:nvSpPr>
        <p:spPr>
          <a:xfrm>
            <a:off x="-178049" y="-1005594"/>
            <a:ext cx="13991871" cy="717434"/>
          </a:xfrm>
          <a:prstGeom prst="round2SameRect">
            <a:avLst>
              <a:gd fmla="val 36789" name="adj1"/>
              <a:gd fmla="val 0" name="adj2"/>
            </a:avLst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b="1" dirty="0" lang="en-US" sz="2400">
                <a:solidFill>
                  <a:srgbClr val="FFC000"/>
                </a:solidFill>
                <a:latin typeface="Calibri (Body)"/>
              </a:rPr>
              <a:t>Let’s Catch Up</a:t>
            </a:r>
          </a:p>
        </p:txBody>
      </p:sp>
      <p:sp>
        <p:nvSpPr>
          <p:cNvPr id="35" name="Rectangle 1">
            <a:extLst>
              <a:ext uri="{FF2B5EF4-FFF2-40B4-BE49-F238E27FC236}">
                <a16:creationId xmlns:a16="http://schemas.microsoft.com/office/drawing/2014/main" id="{62889CC9-1713-DD2C-DE60-5D763088DD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135" y="-174202"/>
            <a:ext cx="12584582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9pPr>
          </a:lstStyle>
          <a:p>
            <a:pPr lvl="0"/>
            <a:r>
              <a:rPr dirty="0" lang="en-US" sz="1400">
                <a:latin typeface="+mn-lt"/>
              </a:rPr>
              <a:t>2024 is a critical year for the project, the year to deliver the long awaited modernized SA-SAMS.  We are certainly excited and looking forward for you to use this solution.</a:t>
            </a:r>
          </a:p>
          <a:p>
            <a:pPr indent="-342900" lvl="0" marL="342900">
              <a:buClr>
                <a:schemeClr val="tx1"/>
              </a:buClr>
              <a:buFont charset="0" panose="020B0604020202020204" pitchFamily="34" typeface="Arial"/>
              <a:buChar char="•"/>
            </a:pPr>
            <a:r>
              <a:rPr dirty="0" lang="en-US" sz="1400">
                <a:latin typeface="+mn-lt"/>
              </a:rPr>
              <a:t>The SA-SAMS equivalent build on the </a:t>
            </a:r>
            <a:r>
              <a:rPr dirty="0" err="1" lang="en-US" sz="1400">
                <a:latin typeface="+mn-lt"/>
              </a:rPr>
              <a:t>modernisation</a:t>
            </a:r>
            <a:r>
              <a:rPr dirty="0" lang="en-US" sz="1400">
                <a:latin typeface="+mn-lt"/>
              </a:rPr>
              <a:t> is </a:t>
            </a:r>
            <a:r>
              <a:rPr b="1" dirty="0" lang="en-US" sz="1400">
                <a:solidFill>
                  <a:srgbClr val="F2693F"/>
                </a:solidFill>
                <a:latin typeface="+mn-lt"/>
              </a:rPr>
              <a:t>65% completed</a:t>
            </a:r>
            <a:r>
              <a:rPr dirty="0" lang="en-US" sz="1400">
                <a:latin typeface="+mn-lt"/>
              </a:rPr>
              <a:t>. </a:t>
            </a:r>
            <a:r>
              <a:rPr b="1" dirty="0" lang="en-US" sz="1400">
                <a:solidFill>
                  <a:srgbClr val="F2693F"/>
                </a:solidFill>
                <a:latin typeface="+mn-lt"/>
              </a:rPr>
              <a:t>Three of the four core modules</a:t>
            </a:r>
            <a:r>
              <a:rPr b="1" dirty="0" lang="en-US" sz="1400">
                <a:latin typeface="+mn-lt"/>
              </a:rPr>
              <a:t> </a:t>
            </a:r>
            <a:r>
              <a:rPr dirty="0" lang="en-US" sz="1400">
                <a:latin typeface="+mn-lt"/>
              </a:rPr>
              <a:t>are completed.  Curriculum and assessment are in progress and will be </a:t>
            </a:r>
            <a:r>
              <a:rPr b="1" dirty="0" lang="en-US" sz="1400">
                <a:solidFill>
                  <a:srgbClr val="F2693F"/>
                </a:solidFill>
                <a:latin typeface="+mn-lt"/>
              </a:rPr>
              <a:t>completed in April 2024</a:t>
            </a:r>
            <a:r>
              <a:rPr dirty="0" lang="en-US" sz="1400">
                <a:latin typeface="+mn-lt"/>
              </a:rPr>
              <a:t>.  The School provisioning </a:t>
            </a:r>
            <a:r>
              <a:rPr b="1" dirty="0" lang="en-US" sz="1400">
                <a:solidFill>
                  <a:srgbClr val="F2693F"/>
                </a:solidFill>
                <a:latin typeface="+mn-lt"/>
              </a:rPr>
              <a:t>support functionality </a:t>
            </a:r>
            <a:r>
              <a:rPr dirty="0" lang="en-US" sz="1400">
                <a:latin typeface="+mn-lt"/>
              </a:rPr>
              <a:t>has been initiated.</a:t>
            </a:r>
          </a:p>
          <a:p>
            <a:pPr indent="-285750" lvl="0" marL="285750">
              <a:buClr>
                <a:schemeClr val="tx1"/>
              </a:buClr>
              <a:buFont charset="0" panose="020B0604020202020204" pitchFamily="34" typeface="Arial"/>
              <a:buChar char="•"/>
              <a:tabLst/>
            </a:pPr>
            <a:r>
              <a:rPr b="1" dirty="0" kern="1200" lang="en-US" sz="1400">
                <a:solidFill>
                  <a:srgbClr val="F2693F"/>
                </a:solidFill>
                <a:latin typeface="+mn-lt"/>
              </a:rPr>
              <a:t>1000 schools </a:t>
            </a:r>
            <a:r>
              <a:rPr b="0" dirty="0" kern="1200" lang="en-US" sz="1400">
                <a:latin typeface="+mn-lt"/>
              </a:rPr>
              <a:t>have identified principals, educators and administrators to </a:t>
            </a:r>
            <a:r>
              <a:rPr b="1" dirty="0" kern="1200" lang="en-US" sz="1400">
                <a:solidFill>
                  <a:srgbClr val="F2693F"/>
                </a:solidFill>
                <a:latin typeface="+mn-lt"/>
              </a:rPr>
              <a:t>conduct user acceptance testing</a:t>
            </a:r>
            <a:r>
              <a:rPr b="1" dirty="0" kern="1200" lang="en-US" sz="1400">
                <a:latin typeface="+mn-lt"/>
              </a:rPr>
              <a:t>.  </a:t>
            </a:r>
            <a:r>
              <a:rPr dirty="0" lang="en-US" sz="1400">
                <a:latin typeface="+mn-lt"/>
              </a:rPr>
              <a:t>900 school administrators were invited in December 2023 to </a:t>
            </a:r>
            <a:r>
              <a:rPr b="1" dirty="0" lang="en-US" sz="1400">
                <a:solidFill>
                  <a:srgbClr val="F2693F"/>
                </a:solidFill>
                <a:latin typeface="+mn-lt"/>
              </a:rPr>
              <a:t>test the solution - 230 attended, and 175 completed the testing</a:t>
            </a:r>
            <a:r>
              <a:rPr dirty="0" lang="en-US" sz="1400">
                <a:latin typeface="+mn-lt"/>
              </a:rPr>
              <a:t>. The lessons learnt have been implemented to enhance the UAT effectiveness for the next phase - planned for 12 February 2024. School principals are urged to contact the provincial EMIS officials to get involved in the testing.</a:t>
            </a:r>
          </a:p>
          <a:p>
            <a:pPr indent="-285750" lvl="0" marL="285750">
              <a:buClr>
                <a:schemeClr val="tx1"/>
              </a:buClr>
              <a:buFont charset="0" panose="020B0604020202020204" pitchFamily="34" typeface="Arial"/>
              <a:buChar char="•"/>
              <a:tabLst/>
            </a:pPr>
            <a:r>
              <a:rPr dirty="0" lang="en-US" sz="1400">
                <a:latin typeface="+mn-lt"/>
              </a:rPr>
              <a:t>How do we clean 24000 databases </a:t>
            </a:r>
            <a:r>
              <a:rPr b="0" dirty="0" lang="en-US" sz="1400">
                <a:latin typeface="+mn-lt"/>
              </a:rPr>
              <a:t>and </a:t>
            </a:r>
            <a:r>
              <a:rPr dirty="0" lang="en-US" sz="1400">
                <a:latin typeface="+mn-lt"/>
              </a:rPr>
              <a:t>keep them clean </a:t>
            </a:r>
            <a:r>
              <a:rPr b="0" dirty="0" lang="en-US" sz="1400">
                <a:latin typeface="+mn-lt"/>
              </a:rPr>
              <a:t>for the next 18 months?  The team has an </a:t>
            </a:r>
            <a:r>
              <a:rPr dirty="0" lang="en-US" sz="1400">
                <a:latin typeface="+mn-lt"/>
              </a:rPr>
              <a:t>innovative solution</a:t>
            </a:r>
            <a:r>
              <a:rPr b="0" dirty="0" lang="en-US" sz="1400">
                <a:latin typeface="+mn-lt"/>
              </a:rPr>
              <a:t> encompassing the school’s databases to the standard data taxonomy.  They have completed </a:t>
            </a:r>
            <a:r>
              <a:rPr dirty="0" lang="en-US" sz="1400">
                <a:latin typeface="+mn-lt"/>
              </a:rPr>
              <a:t>22 of the 80 automated data-cleansing scripts.  </a:t>
            </a:r>
            <a:r>
              <a:rPr b="0" dirty="0" lang="en-US" sz="1400">
                <a:latin typeface="+mn-lt"/>
              </a:rPr>
              <a:t>Testing has commenced, and the solution will be ready at the end of the first quarter of 2024. for pilot school to test.</a:t>
            </a:r>
            <a:endParaRPr dirty="0" i="1" lang="en-US" sz="1400">
              <a:latin typeface="+mn-lt"/>
            </a:endParaRP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44156FC6-A597-D564-1BB8-B54D06756663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b="89" l="145" r="136" t="132"/>
          <a:stretch/>
        </p:blipFill>
        <p:spPr>
          <a:xfrm>
            <a:off x="-74190" y="-156758"/>
            <a:ext cx="1136984" cy="1310038"/>
          </a:xfrm>
          <a:prstGeom prst="rect">
            <a:avLst/>
          </a:prstGeom>
        </p:spPr>
      </p:pic>
      <p:pic>
        <p:nvPicPr>
          <p:cNvPr descr="A blue circle with a white outline of a wrench and screwdriver&#10;&#10;Description automatically generated" id="42" name="Picture 41">
            <a:extLst>
              <a:ext uri="{FF2B5EF4-FFF2-40B4-BE49-F238E27FC236}">
                <a16:creationId xmlns:a16="http://schemas.microsoft.com/office/drawing/2014/main" id="{9F027604-580E-49E1-27C3-6EB97C2A05E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4190" y="2907746"/>
            <a:ext cx="1142588" cy="1128876"/>
          </a:xfrm>
          <a:prstGeom prst="rect">
            <a:avLst/>
          </a:prstGeom>
        </p:spPr>
      </p:pic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80AB34B9-2F34-5B48-7C74-26C9C531D600}"/>
              </a:ext>
            </a:extLst>
          </p:cNvPr>
          <p:cNvSpPr/>
          <p:nvPr/>
        </p:nvSpPr>
        <p:spPr>
          <a:xfrm>
            <a:off x="6960286" y="9965397"/>
            <a:ext cx="6879356" cy="2505978"/>
          </a:xfrm>
          <a:prstGeom prst="roundRect">
            <a:avLst>
              <a:gd fmla="val 6667" name="adj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dirty="0" lang="en-US">
              <a:latin typeface="Calibri (Body)"/>
            </a:endParaRPr>
          </a:p>
        </p:txBody>
      </p:sp>
      <p:pic>
        <p:nvPicPr>
          <p:cNvPr id="1034" name="Picture 10">
            <a:extLst>
              <a:ext uri="{FF2B5EF4-FFF2-40B4-BE49-F238E27FC236}">
                <a16:creationId xmlns:a16="http://schemas.microsoft.com/office/drawing/2014/main" id="{9D312569-BE57-8134-D3E5-6224A2F70E5E}"/>
              </a:ext>
            </a:extLst>
          </p:cNvPr>
          <p:cNvPicPr>
            <a:picLocks noChangeArrowheads="1"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3" l="9" r="154" t="81"/>
          <a:stretch/>
        </p:blipFill>
        <p:spPr bwMode="auto">
          <a:xfrm>
            <a:off x="-12174" y="8147309"/>
            <a:ext cx="1066760" cy="1074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descr="Uat User Acceptance Testing Acronym Business 库存矢量图（免版税）1899544456 |  Shutterstock" id="1038" name="Picture 14">
            <a:extLst>
              <a:ext uri="{FF2B5EF4-FFF2-40B4-BE49-F238E27FC236}">
                <a16:creationId xmlns:a16="http://schemas.microsoft.com/office/drawing/2014/main" id="{6720D4D8-1D57-7A03-D935-BF7FBB54D5AA}"/>
              </a:ext>
            </a:extLst>
          </p:cNvPr>
          <p:cNvPicPr>
            <a:picLocks noChangeArrowheads="1"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0" l="487" r="380" t="253"/>
          <a:stretch/>
        </p:blipFill>
        <p:spPr bwMode="auto">
          <a:xfrm>
            <a:off x="6965175" y="8178235"/>
            <a:ext cx="1174829" cy="1161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descr="Change Management Generic color fill icon" id="1040" name="Picture 16">
            <a:extLst>
              <a:ext uri="{FF2B5EF4-FFF2-40B4-BE49-F238E27FC236}">
                <a16:creationId xmlns:a16="http://schemas.microsoft.com/office/drawing/2014/main" id="{01FD2335-0EFD-E8E1-2500-4FF9EFD8CA7B}"/>
              </a:ext>
            </a:extLst>
          </p:cNvPr>
          <p:cNvPicPr>
            <a:picLocks noChangeArrowheads="1"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21" y="10978242"/>
            <a:ext cx="1005965" cy="1005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descr="Training - Q Systems" id="1046" name="Picture 22">
            <a:extLst>
              <a:ext uri="{FF2B5EF4-FFF2-40B4-BE49-F238E27FC236}">
                <a16:creationId xmlns:a16="http://schemas.microsoft.com/office/drawing/2014/main" id="{1E00D9A7-6C05-39A1-1326-1D68BB16FB02}"/>
              </a:ext>
            </a:extLst>
          </p:cNvPr>
          <p:cNvPicPr>
            <a:picLocks noChangeArrowheads="1"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316" y="10836376"/>
            <a:ext cx="1084805" cy="1084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C6544795-4F37-B654-4A70-299896969234}"/>
              </a:ext>
            </a:extLst>
          </p:cNvPr>
          <p:cNvSpPr txBox="1"/>
          <p:nvPr/>
        </p:nvSpPr>
        <p:spPr>
          <a:xfrm>
            <a:off x="8416353" y="10658840"/>
            <a:ext cx="5261363" cy="18312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 indent="-285750" marL="285750">
              <a:spcAft>
                <a:spcPts val="600"/>
              </a:spcAft>
              <a:buSzPts val="1000"/>
              <a:buFont charset="0" panose="020B0604020202020204" pitchFamily="34" typeface="Arial"/>
              <a:buChar char="•"/>
              <a:tabLst>
                <a:tab algn="l" pos="457200"/>
              </a:tabLst>
            </a:pPr>
            <a:r>
              <a:rPr dirty="0" lang="en-US" sz="1400">
                <a:cs charset="0" panose="02020603050405020304" pitchFamily="18" typeface="Times New Roman"/>
              </a:rPr>
              <a:t>Create data for UAT. Draft training Curriculum</a:t>
            </a:r>
          </a:p>
          <a:p>
            <a:pPr eaLnBrk="0" fontAlgn="base" hangingPunct="0" indent="-285750" marL="285750">
              <a:spcAft>
                <a:spcPts val="600"/>
              </a:spcAft>
              <a:buSzPts val="1000"/>
              <a:buFont charset="0" panose="020B0604020202020204" pitchFamily="34" typeface="Arial"/>
              <a:buChar char="•"/>
              <a:tabLst>
                <a:tab algn="l" pos="457200"/>
              </a:tabLst>
            </a:pPr>
            <a:r>
              <a:rPr dirty="0" err="1" lang="en-US" sz="1400">
                <a:cs charset="0" panose="02020603050405020304" pitchFamily="18" typeface="Times New Roman"/>
              </a:rPr>
              <a:t>Finalise</a:t>
            </a:r>
            <a:r>
              <a:rPr dirty="0" lang="en-US" sz="1400">
                <a:cs charset="0" panose="02020603050405020304" pitchFamily="18" typeface="Times New Roman"/>
              </a:rPr>
              <a:t> training Curriculum and Assessment approach. – </a:t>
            </a:r>
            <a:r>
              <a:rPr dirty="0" lang="en-US" sz="1400">
                <a:solidFill>
                  <a:srgbClr val="0000FF"/>
                </a:solidFill>
                <a:cs charset="0" panose="02020603050405020304" pitchFamily="18" typeface="Times New Roman"/>
              </a:rPr>
              <a:t>End Nov</a:t>
            </a:r>
          </a:p>
          <a:p>
            <a:pPr eaLnBrk="0" fontAlgn="base" hangingPunct="0" indent="-285750" marL="285750">
              <a:spcAft>
                <a:spcPts val="600"/>
              </a:spcAft>
              <a:buSzPts val="1000"/>
              <a:buFont charset="0" panose="020B0604020202020204" pitchFamily="34" typeface="Arial"/>
              <a:buChar char="•"/>
              <a:tabLst>
                <a:tab algn="l" pos="457200"/>
              </a:tabLst>
            </a:pPr>
            <a:r>
              <a:rPr dirty="0" lang="en-US" sz="1400">
                <a:cs charset="0" panose="02020603050405020304" pitchFamily="18" typeface="Times New Roman"/>
              </a:rPr>
              <a:t>To date we have created 12 YouTube videos and plan a further 10 in Q1. These videos can be accessed through the following channel </a:t>
            </a:r>
            <a:r>
              <a:rPr dirty="0" lang="en-ZA" sz="1400">
                <a:hlinkClick r:id="rId13"/>
              </a:rPr>
              <a:t>Modernised SA-SAMS Training – YouTube</a:t>
            </a:r>
            <a:endParaRPr dirty="0" lang="en-US" sz="1400">
              <a:cs charset="0" panose="02020603050405020304" pitchFamily="18" typeface="Times New Roman"/>
            </a:endParaRPr>
          </a:p>
          <a:p>
            <a:pPr eaLnBrk="0" fontAlgn="base" hangingPunct="0" indent="-285750" marL="285750">
              <a:spcAft>
                <a:spcPts val="600"/>
              </a:spcAft>
              <a:buSzPts val="1000"/>
              <a:buFont charset="0" panose="020B0604020202020204" pitchFamily="34" typeface="Arial"/>
              <a:buChar char="•"/>
              <a:tabLst>
                <a:tab algn="l" pos="457200"/>
              </a:tabLst>
            </a:pPr>
            <a:r>
              <a:rPr dirty="0" lang="en-US" sz="1400">
                <a:cs charset="0" panose="02020603050405020304" pitchFamily="18" typeface="Times New Roman"/>
              </a:rPr>
              <a:t>Training manuals and quick reverence guides in Q2 accessible through the SA SAMS platform </a:t>
            </a:r>
            <a:r>
              <a:rPr dirty="0" lang="en-US" sz="1400">
                <a:solidFill>
                  <a:srgbClr val="0000FF"/>
                </a:solidFill>
                <a:cs charset="0" panose="02020603050405020304" pitchFamily="18" typeface="Times New Roman"/>
              </a:rPr>
              <a:t> </a:t>
            </a:r>
            <a:endParaRPr dirty="0" lang="en-ZA" sz="1400">
              <a:solidFill>
                <a:srgbClr val="0000FF"/>
              </a:solidFill>
              <a:cs charset="0" panose="02020603050405020304" pitchFamily="18" typeface="Times New Roman"/>
            </a:endParaRPr>
          </a:p>
        </p:txBody>
      </p:sp>
      <p:sp>
        <p:nvSpPr>
          <p:cNvPr id="47" name="Rectangle: Top Corners Rounded 46">
            <a:extLst>
              <a:ext uri="{FF2B5EF4-FFF2-40B4-BE49-F238E27FC236}">
                <a16:creationId xmlns:a16="http://schemas.microsoft.com/office/drawing/2014/main" id="{D30A29B9-EE4B-F898-97B7-4EFC02BD9CA6}"/>
              </a:ext>
            </a:extLst>
          </p:cNvPr>
          <p:cNvSpPr/>
          <p:nvPr/>
        </p:nvSpPr>
        <p:spPr>
          <a:xfrm>
            <a:off x="6960286" y="9905007"/>
            <a:ext cx="6873372" cy="717434"/>
          </a:xfrm>
          <a:prstGeom prst="round2SameRect">
            <a:avLst>
              <a:gd fmla="val 27999" name="adj1"/>
              <a:gd fmla="val 0" name="adj2"/>
            </a:avLst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b="1" dirty="0" lang="en-US" sz="2400">
                <a:solidFill>
                  <a:srgbClr val="FFC000"/>
                </a:solidFill>
                <a:latin typeface="Calibri (Body)"/>
              </a:rPr>
              <a:t>Training</a:t>
            </a: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5DF1AF75-FD13-6295-BF60-137C65CC817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90266" y="13542594"/>
            <a:ext cx="1025687" cy="965698"/>
          </a:xfrm>
          <a:prstGeom prst="rect">
            <a:avLst/>
          </a:prstGeom>
        </p:spPr>
      </p:pic>
      <p:sp>
        <p:nvSpPr>
          <p:cNvPr id="59" name="TextBox 58">
            <a:extLst>
              <a:ext uri="{FF2B5EF4-FFF2-40B4-BE49-F238E27FC236}">
                <a16:creationId xmlns:a16="http://schemas.microsoft.com/office/drawing/2014/main" id="{2F934960-C8A9-A66C-F4F7-87235BB9BF74}"/>
              </a:ext>
            </a:extLst>
          </p:cNvPr>
          <p:cNvSpPr txBox="1"/>
          <p:nvPr/>
        </p:nvSpPr>
        <p:spPr>
          <a:xfrm>
            <a:off x="7038173" y="13511668"/>
            <a:ext cx="3475694" cy="1384995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dirty="0" lang="en-ZA" sz="1400"/>
              <a:t>R</a:t>
            </a:r>
            <a:r>
              <a:rPr dirty="0" lang="en-ZA" sz="1400"/>
              <a:t>         Release</a:t>
            </a:r>
          </a:p>
          <a:p>
            <a:r>
              <a:rPr b="1" dirty="0" lang="en-ZA" sz="1400"/>
              <a:t>FRS</a:t>
            </a:r>
            <a:r>
              <a:rPr dirty="0" lang="en-ZA" sz="1400"/>
              <a:t>     Functional Requirements Specification</a:t>
            </a:r>
          </a:p>
          <a:p>
            <a:r>
              <a:rPr b="1" dirty="0" lang="en-ZA" sz="1400"/>
              <a:t>DBE</a:t>
            </a:r>
            <a:r>
              <a:rPr dirty="0" lang="en-ZA" sz="1400"/>
              <a:t>    Department of Basic Education</a:t>
            </a:r>
          </a:p>
          <a:p>
            <a:r>
              <a:rPr b="1" dirty="0" lang="en-ZA" sz="1400"/>
              <a:t>PED</a:t>
            </a:r>
            <a:r>
              <a:rPr dirty="0" lang="en-ZA" sz="1400"/>
              <a:t>     Provincial Education Department</a:t>
            </a:r>
          </a:p>
          <a:p>
            <a:r>
              <a:rPr b="1" dirty="0" lang="en-ZA" sz="1400"/>
              <a:t>UAT</a:t>
            </a:r>
            <a:r>
              <a:rPr dirty="0" lang="en-ZA" sz="1400"/>
              <a:t>     User Acceptance Testing</a:t>
            </a:r>
          </a:p>
          <a:p>
            <a:r>
              <a:rPr b="1" dirty="0" lang="en-ZA" sz="1400"/>
              <a:t>SIT</a:t>
            </a:r>
            <a:r>
              <a:rPr dirty="0" lang="en-ZA" sz="1400"/>
              <a:t>       System Integration Testing</a:t>
            </a: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54A06D57-23F3-0713-82CD-117434D6A4C1}"/>
              </a:ext>
            </a:extLst>
          </p:cNvPr>
          <p:cNvCxnSpPr/>
          <p:nvPr/>
        </p:nvCxnSpPr>
        <p:spPr>
          <a:xfrm>
            <a:off x="10475766" y="13501904"/>
            <a:ext cx="0" cy="1389979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F6714BE2-4D81-3F68-3369-0D9202257004}"/>
              </a:ext>
            </a:extLst>
          </p:cNvPr>
          <p:cNvSpPr txBox="1"/>
          <p:nvPr/>
        </p:nvSpPr>
        <p:spPr>
          <a:xfrm>
            <a:off x="10489816" y="13511668"/>
            <a:ext cx="3475694" cy="1384995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dirty="0" lang="en-ZA" sz="1400"/>
              <a:t>MS</a:t>
            </a:r>
            <a:r>
              <a:rPr dirty="0" lang="en-ZA" sz="1400"/>
              <a:t>      Manage School</a:t>
            </a:r>
          </a:p>
          <a:p>
            <a:r>
              <a:rPr b="1" dirty="0" lang="en-ZA" sz="1400"/>
              <a:t>ML</a:t>
            </a:r>
            <a:r>
              <a:rPr dirty="0" lang="en-ZA" sz="1400"/>
              <a:t>      Manage Learner</a:t>
            </a:r>
          </a:p>
          <a:p>
            <a:r>
              <a:rPr b="1" dirty="0" lang="en-ZA" sz="1400"/>
              <a:t>MHR</a:t>
            </a:r>
            <a:r>
              <a:rPr dirty="0" lang="en-ZA" sz="1400"/>
              <a:t>   Manage Human Resources</a:t>
            </a:r>
          </a:p>
          <a:p>
            <a:r>
              <a:rPr b="1" dirty="0" lang="en-ZA" sz="1400"/>
              <a:t>MCA</a:t>
            </a:r>
            <a:r>
              <a:rPr dirty="0" lang="en-ZA" sz="1400"/>
              <a:t>   Manage Curriculum and Assessment</a:t>
            </a:r>
          </a:p>
          <a:p>
            <a:r>
              <a:rPr b="1" dirty="0" lang="en-ZA" sz="1400"/>
              <a:t>UI</a:t>
            </a:r>
            <a:r>
              <a:rPr dirty="0" lang="en-ZA" sz="1400"/>
              <a:t>        User Interface</a:t>
            </a:r>
          </a:p>
          <a:p>
            <a:r>
              <a:rPr b="1" dirty="0" lang="en-ZA" sz="1400"/>
              <a:t>IRG</a:t>
            </a:r>
            <a:r>
              <a:rPr dirty="0" lang="en-ZA" sz="1400"/>
              <a:t>      IT Risk and Governance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7C7DA2-9BFE-5F33-3D27-FDE621F8D2AB}"/>
              </a:ext>
            </a:extLst>
          </p:cNvPr>
          <p:cNvSpPr txBox="1"/>
          <p:nvPr/>
        </p:nvSpPr>
        <p:spPr>
          <a:xfrm>
            <a:off x="1139159" y="10623483"/>
            <a:ext cx="5736554" cy="181588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-342900" lvl="0" marL="342900">
              <a:buFont charset="0" panose="020B0604020202020204" pitchFamily="34" typeface="Arial"/>
              <a:buChar char="•"/>
              <a:tabLst>
                <a:tab algn="l" pos="457200"/>
              </a:tabLst>
            </a:pPr>
            <a:r>
              <a:rPr dirty="0" lang="en-US" sz="1400">
                <a:cs charset="0" panose="02020603050405020304" pitchFamily="18" typeface="Times New Roman"/>
              </a:rPr>
              <a:t>SA-SAMS Webinar proposal on utilisation of data for decision-making in education submitted for incorporation into DBE Lekgotla for </a:t>
            </a:r>
            <a:r>
              <a:rPr dirty="0" lang="en-US" sz="1400">
                <a:solidFill>
                  <a:srgbClr val="0000FF"/>
                </a:solidFill>
                <a:cs charset="0" panose="02020603050405020304" pitchFamily="18" typeface="Times New Roman"/>
              </a:rPr>
              <a:t>March 2024</a:t>
            </a:r>
            <a:endParaRPr dirty="0" lang="en-ZA" sz="1400">
              <a:solidFill>
                <a:srgbClr val="0000FF"/>
              </a:solidFill>
              <a:cs charset="0" panose="02020603050405020304" pitchFamily="18" typeface="Times New Roman"/>
            </a:endParaRPr>
          </a:p>
          <a:p>
            <a:pPr indent="-285750" lvl="0" marL="285750">
              <a:buFont charset="0" panose="020B0604020202020204" pitchFamily="34" typeface="Arial"/>
              <a:buChar char="•"/>
              <a:tabLst>
                <a:tab algn="l" pos="457200"/>
              </a:tabLst>
            </a:pPr>
            <a:r>
              <a:rPr dirty="0" lang="en-US" sz="1400"/>
              <a:t>The SA-SAMS Project Website and Blog will be completed in February 2024 and will be the platform for project communication and training.</a:t>
            </a:r>
            <a:r>
              <a:rPr dirty="0" lang="en-ZA" sz="1400"/>
              <a:t> </a:t>
            </a:r>
          </a:p>
          <a:p>
            <a:pPr indent="-285750" lvl="0" marL="285750">
              <a:buFont charset="0" panose="020B0604020202020204" pitchFamily="34" typeface="Arial"/>
              <a:buChar char="•"/>
              <a:tabLst>
                <a:tab algn="l" pos="457200"/>
              </a:tabLst>
            </a:pPr>
            <a:r>
              <a:rPr dirty="0" lang="en-ZA" sz="1400"/>
              <a:t>Theme 1 Communication Campaign shared with the Office of the DG for sign-off to kickstart key communication messages for SA-SAMS project for Executive and Operational Leadership 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C5CD75B-382B-66AD-3081-0DEEE85E1680}"/>
              </a:ext>
            </a:extLst>
          </p:cNvPr>
          <p:cNvSpPr txBox="1"/>
          <p:nvPr/>
        </p:nvSpPr>
        <p:spPr>
          <a:xfrm>
            <a:off x="6960286" y="16696181"/>
            <a:ext cx="6304245" cy="175432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en-ZA"/>
              <a:t>One of the exciting features of the new system will be the ability to </a:t>
            </a:r>
            <a:r>
              <a:rPr dirty="0" lang="en-ZA">
                <a:solidFill>
                  <a:srgbClr val="F26B42"/>
                </a:solidFill>
              </a:rPr>
              <a:t>analyse large amounts </a:t>
            </a:r>
            <a:r>
              <a:rPr dirty="0" lang="en-US">
                <a:solidFill>
                  <a:srgbClr val="F26B42"/>
                </a:solidFill>
              </a:rPr>
              <a:t>of EMIS data </a:t>
            </a:r>
            <a:r>
              <a:rPr dirty="0" lang="en-US"/>
              <a:t>that the districts are collecting. Once completed, the revamped SA-SAMS will be able to run </a:t>
            </a:r>
            <a:r>
              <a:rPr dirty="0" lang="en-US">
                <a:solidFill>
                  <a:srgbClr val="F2693F"/>
                </a:solidFill>
              </a:rPr>
              <a:t>custom reports and build dashboards </a:t>
            </a:r>
            <a:r>
              <a:rPr dirty="0" lang="en-US"/>
              <a:t>using input data for </a:t>
            </a:r>
            <a:r>
              <a:rPr dirty="0" lang="en-US">
                <a:solidFill>
                  <a:srgbClr val="F2693F"/>
                </a:solidFill>
              </a:rPr>
              <a:t>effective, informed decision-making</a:t>
            </a:r>
            <a:r>
              <a:rPr dirty="0" lang="en-US"/>
              <a:t>.</a:t>
            </a:r>
          </a:p>
          <a:p>
            <a:endParaRPr dirty="0" lang="en-ZA"/>
          </a:p>
        </p:txBody>
      </p:sp>
      <p:pic>
        <p:nvPicPr>
          <p:cNvPr descr="Benefits of Dashboard Reporting for Remote Team Engagement" id="1028" name="Picture 4">
            <a:extLst>
              <a:ext uri="{FF2B5EF4-FFF2-40B4-BE49-F238E27FC236}">
                <a16:creationId xmlns:a16="http://schemas.microsoft.com/office/drawing/2014/main" id="{705DF10F-E16F-0D15-F493-429A8BEFF2A2}"/>
              </a:ext>
            </a:extLst>
          </p:cNvPr>
          <p:cNvPicPr>
            <a:picLocks noChangeArrowheads="1"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951" y="16353648"/>
            <a:ext cx="3116934" cy="2182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3977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6919177-A43C-C2A4-7B25-EE07588094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9979" y="0"/>
            <a:ext cx="50720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339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2161</TotalTime>
  <Words>910</Words>
  <Application>Microsoft Office PowerPoint</Application>
  <PresentationFormat>Widescreen</PresentationFormat>
  <Paragraphs>65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Aptos</vt:lpstr>
      <vt:lpstr>Arial</vt:lpstr>
      <vt:lpstr>Calibri</vt:lpstr>
      <vt:lpstr>Calibri (Body)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Riante Narayanan</dc:creator>
  <cp:lastModifiedBy>Riante Narayanan</cp:lastModifiedBy>
  <cp:revision>30</cp:revision>
  <dcterms:created xsi:type="dcterms:W3CDTF">2021-05-25T18:36:21Z</dcterms:created>
  <dcterms:modified xsi:type="dcterms:W3CDTF">2024-02-01T13:33:11Z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728081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