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0000FF"/>
    <a:srgbClr val="FFEEB9"/>
    <a:srgbClr val="FFD1D1"/>
    <a:srgbClr val="C9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E19F6-1396-415C-BE8A-51F3DB4AAF35}" v="147" dt="2023-06-05T11:01:16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94660"/>
  </p:normalViewPr>
  <p:slideViewPr>
    <p:cSldViewPr snapToGrid="0">
      <p:cViewPr>
        <p:scale>
          <a:sx n="50" d="100"/>
          <a:sy n="50" d="100"/>
        </p:scale>
        <p:origin x="1400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nte Narayanan" userId="0c15cd04-3a31-48e1-8431-20856a6536f1" providerId="ADAL" clId="{A58E19F6-1396-415C-BE8A-51F3DB4AAF35}"/>
    <pc:docChg chg="undo custSel modSld">
      <pc:chgData name="Riante Narayanan" userId="0c15cd04-3a31-48e1-8431-20856a6536f1" providerId="ADAL" clId="{A58E19F6-1396-415C-BE8A-51F3DB4AAF35}" dt="2023-06-05T11:01:16.635" v="79"/>
      <pc:docMkLst>
        <pc:docMk/>
      </pc:docMkLst>
      <pc:sldChg chg="addSp delSp modSp mod">
        <pc:chgData name="Riante Narayanan" userId="0c15cd04-3a31-48e1-8431-20856a6536f1" providerId="ADAL" clId="{A58E19F6-1396-415C-BE8A-51F3DB4AAF35}" dt="2023-06-05T11:01:08.149" v="77" actId="1036"/>
        <pc:sldMkLst>
          <pc:docMk/>
          <pc:sldMk cId="4123977243" sldId="256"/>
        </pc:sldMkLst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" creationId="{3F94017E-57D7-1563-A08C-2A58ECC8790A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5" creationId="{B815DFB3-6522-AE2A-82FF-5A1944F1915D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6" creationId="{1AA232FD-66A2-9D4D-63C0-07E74479B43E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10" creationId="{39E1CDD1-E495-1E16-9633-A57F0A7C4EB3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1" creationId="{C0DE8CBE-7FF9-D7B8-24B1-62F04FD2240B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12" creationId="{6D245B6E-2A1F-C07F-534B-2507309ABA24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4" creationId="{0881C357-7BC2-3E6E-A839-84EB88BDC682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5" creationId="{B091B84D-5641-B4EB-A7EB-B2F55AEA15C9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6" creationId="{8F8ABD49-D67F-E0BD-79AF-5CE83CE72330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7" creationId="{68D496D2-494F-41BD-942C-B1FE6AC604DA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8" creationId="{96E84D7C-750C-42E5-BF81-FED25EC52065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4" creationId="{10A634B8-87A5-4A54-87C9-6465A2781390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5" creationId="{D93CD60C-E70F-1AE7-F14E-408326B3AD1A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6" creationId="{23E93323-222A-4C23-3811-36F5F27CB61F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27" creationId="{008C4FC8-8FEF-08E2-ABC7-5704FC9F2608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8" creationId="{4EC02902-DAA2-0DBC-2AD1-03855CD7EA90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9" creationId="{35C28A10-890C-564D-41CD-D1A94281CE16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0" creationId="{DF5CB53C-0019-0381-2CE7-F77643C9E511}"/>
          </ac:spMkLst>
        </pc:spChg>
        <pc:spChg chg="add mod">
          <ac:chgData name="Riante Narayanan" userId="0c15cd04-3a31-48e1-8431-20856a6536f1" providerId="ADAL" clId="{A58E19F6-1396-415C-BE8A-51F3DB4AAF35}" dt="2023-06-05T10:58:13.604" v="67" actId="1076"/>
          <ac:spMkLst>
            <pc:docMk/>
            <pc:sldMk cId="4123977243" sldId="256"/>
            <ac:spMk id="31" creationId="{3A674E04-749A-C763-4C25-83C55AA3C707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2" creationId="{A592704C-5550-FFE2-8203-CFCF0AFF2D06}"/>
          </ac:spMkLst>
        </pc:spChg>
        <pc:spChg chg="add mod">
          <ac:chgData name="Riante Narayanan" userId="0c15cd04-3a31-48e1-8431-20856a6536f1" providerId="ADAL" clId="{A58E19F6-1396-415C-BE8A-51F3DB4AAF35}" dt="2023-06-05T11:01:08.149" v="77" actId="1036"/>
          <ac:spMkLst>
            <pc:docMk/>
            <pc:sldMk cId="4123977243" sldId="256"/>
            <ac:spMk id="33" creationId="{572ADB11-133C-E54E-A63F-EDA657F2E5D3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4" creationId="{E0AE9AF8-89EB-C119-B116-60A6BE10DD0E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5" creationId="{EC4B2545-FBB3-F3CE-F097-05AB48B3AD2C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6" creationId="{B8E5A309-9A18-51F6-8A2E-37C8B1B1719F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7" creationId="{1A67B981-B8D0-6D0F-1C00-6FE6244A0168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9" creationId="{B818A3DF-4D1F-9D6C-552D-03DC905A45C7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40" creationId="{B40580DD-F2E6-E590-EFE7-90C0983CB54C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42" creationId="{301C1C3F-3495-51F1-1CC2-E3966C70F523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43" creationId="{AE1F3119-E614-502A-6E5D-6FAF2ACBFD93}"/>
          </ac:spMkLst>
        </pc:spChg>
        <pc:spChg chg="add mod">
          <ac:chgData name="Riante Narayanan" userId="0c15cd04-3a31-48e1-8431-20856a6536f1" providerId="ADAL" clId="{A58E19F6-1396-415C-BE8A-51F3DB4AAF35}" dt="2023-06-05T10:58:14.450" v="68" actId="1076"/>
          <ac:spMkLst>
            <pc:docMk/>
            <pc:sldMk cId="4123977243" sldId="256"/>
            <ac:spMk id="44" creationId="{22C6E269-8B38-238E-36A5-618BBE1682B6}"/>
          </ac:spMkLst>
        </pc:spChg>
        <pc:spChg chg="add mod">
          <ac:chgData name="Riante Narayanan" userId="0c15cd04-3a31-48e1-8431-20856a6536f1" providerId="ADAL" clId="{A58E19F6-1396-415C-BE8A-51F3DB4AAF35}" dt="2023-06-05T10:58:12.514" v="66" actId="571"/>
          <ac:spMkLst>
            <pc:docMk/>
            <pc:sldMk cId="4123977243" sldId="256"/>
            <ac:spMk id="45" creationId="{101F8825-7329-D838-3B6E-81CD56FD8D9D}"/>
          </ac:spMkLst>
        </pc:sp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13" creationId="{9841CABD-7C93-1085-BC43-D9E6C801EBA0}"/>
          </ac:picMkLst>
        </pc:pic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19" creationId="{2E93A56A-206B-7FF7-B472-C496523D5397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20" creationId="{1E5F37DD-5251-4DEA-BEBC-2728D3CB9953}"/>
          </ac:picMkLst>
        </pc:pic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21" creationId="{908C5545-430F-9F2A-AFD3-545EF85064D2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22" creationId="{D61A414F-24D6-41DE-A904-9A9B376B7BEE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23" creationId="{BA7FF4F2-470B-442F-984B-6243BB3F4505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38" creationId="{014E6F79-5860-0C3D-4B82-F19700E2ED42}"/>
          </ac:picMkLst>
        </pc:pic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41" creationId="{9CC40C69-56D8-6AB7-B0F2-C68A88CED29C}"/>
          </ac:picMkLst>
        </pc:picChg>
      </pc:sldChg>
      <pc:sldChg chg="addSp delSp mod">
        <pc:chgData name="Riante Narayanan" userId="0c15cd04-3a31-48e1-8431-20856a6536f1" providerId="ADAL" clId="{A58E19F6-1396-415C-BE8A-51F3DB4AAF35}" dt="2023-06-05T11:01:16.635" v="79"/>
        <pc:sldMkLst>
          <pc:docMk/>
          <pc:sldMk cId="2361711427" sldId="257"/>
        </pc:sldMkLst>
        <pc:picChg chg="del">
          <ac:chgData name="Riante Narayanan" userId="0c15cd04-3a31-48e1-8431-20856a6536f1" providerId="ADAL" clId="{A58E19F6-1396-415C-BE8A-51F3DB4AAF35}" dt="2023-06-05T10:58:24.655" v="69" actId="478"/>
          <ac:picMkLst>
            <pc:docMk/>
            <pc:sldMk cId="2361711427" sldId="257"/>
            <ac:picMk id="4" creationId="{1CDAA96C-564B-7C76-C7A4-4F46EC9908E6}"/>
          </ac:picMkLst>
        </pc:picChg>
        <pc:picChg chg="add del">
          <ac:chgData name="Riante Narayanan" userId="0c15cd04-3a31-48e1-8431-20856a6536f1" providerId="ADAL" clId="{A58E19F6-1396-415C-BE8A-51F3DB4AAF35}" dt="2023-06-05T11:00:58.052" v="71" actId="478"/>
          <ac:picMkLst>
            <pc:docMk/>
            <pc:sldMk cId="2361711427" sldId="257"/>
            <ac:picMk id="7" creationId="{333158BF-BA19-4795-6BEA-0893C37E4CA1}"/>
          </ac:picMkLst>
        </pc:picChg>
        <pc:picChg chg="add del">
          <ac:chgData name="Riante Narayanan" userId="0c15cd04-3a31-48e1-8431-20856a6536f1" providerId="ADAL" clId="{A58E19F6-1396-415C-BE8A-51F3DB4AAF35}" dt="2023-06-05T11:01:13.429" v="78" actId="478"/>
          <ac:picMkLst>
            <pc:docMk/>
            <pc:sldMk cId="2361711427" sldId="257"/>
            <ac:picMk id="8" creationId="{DE61054D-7D36-818C-D982-D0EC7B1220A9}"/>
          </ac:picMkLst>
        </pc:picChg>
        <pc:picChg chg="add">
          <ac:chgData name="Riante Narayanan" userId="0c15cd04-3a31-48e1-8431-20856a6536f1" providerId="ADAL" clId="{A58E19F6-1396-415C-BE8A-51F3DB4AAF35}" dt="2023-06-05T11:01:16.635" v="79"/>
          <ac:picMkLst>
            <pc:docMk/>
            <pc:sldMk cId="2361711427" sldId="257"/>
            <ac:picMk id="9" creationId="{DC2603DC-DE8A-E920-3283-1FFBDFCDF4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4AB-48FA-49FE-97CA-4965DD4F1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D9158-6FCA-44D6-AF51-37651F2AC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3193-4371-4EF7-AFCA-4EB9AA19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4F573-3C8B-48CA-9587-C5F45D38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1914D-C79A-4B66-890C-F908AEF9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48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D788-1572-40F2-9454-B0DE7083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5FE67-D1ED-4419-9052-0EA28DF4C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0F34-60DE-4317-9D27-3B40C7F8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624E-28F2-4A60-B636-C325A50A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399A-BCED-4432-8364-889134BE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95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31519-D7A2-4F17-8EA1-D26564B99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260BC-3DB3-43EC-A431-2665CB367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EEA70-9E72-4F7E-B760-D8E794D0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E7808-AEDB-4F70-AECC-0C99FF94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E67D-DFEE-4D1F-A1E3-C6073DA7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659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C3F6-EC50-44C8-9B7D-47C5F1EE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8866-725B-4392-8616-CCB63900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AA16-2298-45E9-B1BD-046B2313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BBDFD-059C-446F-9116-AA2FA676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3767-521D-44D0-8128-B66A9F4E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434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6ACC-B024-42D7-AA0E-DC298175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6EF28-51F0-400F-9A4C-D53D72F9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F0AA-E0BC-4ED9-97B7-71E98DA7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1BBD6-2D8C-4421-921D-DFCEF69C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FE5E-E1E7-44A9-A6A6-865B54D5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464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34FA-F615-4C63-91FC-0917D304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6C6D-5CFE-41EC-A86F-96E16C28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3D419-AD03-4227-9417-8BF6546FC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CADD5-94C5-473C-B6DF-74F372A2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7C6D8-E2E5-4445-B234-1D41D185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77A78-D541-4817-89E5-28A553D2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77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5FBE-5589-44F3-9053-0C23D1FD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6B046-CA34-4F3B-83F4-4FD99B6E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EC0A0-D89E-4088-A2F7-9AA255E01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81DC3-C807-4931-BDBB-0833DDA46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5C4EE-AAA0-4E0E-9530-01FA74731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FAA13-AA0B-4F08-AA1A-21B8A0B7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E0A76-AA46-4DB1-B119-62F9C726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11C69-A3E2-4C2A-9AA4-5C7D5D60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0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284A-612D-488C-87C3-04FEEA44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86D4F-A80A-4D2D-A9B5-AAF8C721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24AAF-4FE4-45F9-AB12-5A248DCD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C7503-0A2B-4DAA-AC61-70FF311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15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5FCDE-0EF6-4BCE-BD6E-82D6DA50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009E2-F53E-43F9-8755-A97A16CD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61AE9-25DB-4A00-83EF-A46FF21A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9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E4CC-79A5-4E5E-B8CF-6FB2DA5B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A9FC-0717-4DD9-A4B2-955F475C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785B8-5716-428A-B750-305A9C19F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1D0A-C37B-4997-926F-86C681E3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41418-9FF8-48AD-A88F-CE3D4A4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D4867-EDEC-4537-8150-676BFC07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533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33AF-4004-4A77-B5C9-9DADAB12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EB890-083E-421E-A6A7-83FA5619D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B10F-D8AB-4682-88BC-9491DFC5F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A9FC0-F3A8-441A-ADA1-C592776D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BB3C9-3231-46FF-9A97-1037EC20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F703C-09A2-42F0-8AA3-9EECF24C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79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64E87-5442-4EE0-9CC6-AA1476BB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1F1E-C2F9-4632-88E8-78258FE24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3F14-98CB-4E6E-B6C9-9D91A4728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E150-C46F-448B-AA8C-29C382AC1281}" type="datetimeFigureOut">
              <a:rPr lang="en-ZA" smtClean="0"/>
              <a:t>2023/05/31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E641-8869-4F1C-A432-F930D4C52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58520-2BE6-4936-BBBC-A3CDE57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41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1CDD1-E495-1E16-9633-A57F0A7C4EB3}"/>
              </a:ext>
            </a:extLst>
          </p:cNvPr>
          <p:cNvSpPr/>
          <p:nvPr/>
        </p:nvSpPr>
        <p:spPr>
          <a:xfrm>
            <a:off x="-580571" y="-2448231"/>
            <a:ext cx="14512471" cy="13885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45B6E-2A1F-C07F-534B-2507309ABA24}"/>
              </a:ext>
            </a:extLst>
          </p:cNvPr>
          <p:cNvSpPr/>
          <p:nvPr/>
        </p:nvSpPr>
        <p:spPr>
          <a:xfrm>
            <a:off x="-391886" y="-2205202"/>
            <a:ext cx="14158220" cy="1342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41CABD-7C93-1085-BC43-D9E6C801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46" b="3230"/>
          <a:stretch/>
        </p:blipFill>
        <p:spPr>
          <a:xfrm>
            <a:off x="10977804" y="-1976041"/>
            <a:ext cx="1448737" cy="789604"/>
          </a:xfrm>
          <a:prstGeom prst="rect">
            <a:avLst/>
          </a:prstGeom>
        </p:spPr>
      </p:pic>
      <p:pic>
        <p:nvPicPr>
          <p:cNvPr id="19" name="Picture 8" descr="Image result for department of basic education logo transparent">
            <a:extLst>
              <a:ext uri="{FF2B5EF4-FFF2-40B4-BE49-F238E27FC236}">
                <a16:creationId xmlns:a16="http://schemas.microsoft.com/office/drawing/2014/main" id="{2E93A56A-206B-7FF7-B472-C496523D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1" y="-1949525"/>
            <a:ext cx="1915526" cy="7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8C5545-430F-9F2A-AFD3-545EF8506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541" y="-1959345"/>
            <a:ext cx="1121693" cy="75621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A634B8-87A5-4A54-87C9-6465A2781390}"/>
              </a:ext>
            </a:extLst>
          </p:cNvPr>
          <p:cNvSpPr/>
          <p:nvPr/>
        </p:nvSpPr>
        <p:spPr>
          <a:xfrm>
            <a:off x="2052065" y="-2019617"/>
            <a:ext cx="8780098" cy="93468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SA-SAMS Modernisation Programme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Issue 2: Monthly Progress Report as of May 2023</a:t>
            </a:r>
            <a:endParaRPr lang="en-ZA" sz="2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3CD60C-E70F-1AE7-F14E-408326B3AD1A}"/>
              </a:ext>
            </a:extLst>
          </p:cNvPr>
          <p:cNvSpPr/>
          <p:nvPr/>
        </p:nvSpPr>
        <p:spPr>
          <a:xfrm>
            <a:off x="-170297" y="-964983"/>
            <a:ext cx="13708491" cy="2790791"/>
          </a:xfrm>
          <a:prstGeom prst="roundRect">
            <a:avLst>
              <a:gd name="adj" fmla="val 1625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23E93323-222A-4C23-3811-36F5F27CB61F}"/>
              </a:ext>
            </a:extLst>
          </p:cNvPr>
          <p:cNvSpPr/>
          <p:nvPr/>
        </p:nvSpPr>
        <p:spPr>
          <a:xfrm>
            <a:off x="-170295" y="-950220"/>
            <a:ext cx="13708489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Let us Catch Up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4EC02902-DAA2-0DBC-2AD1-03855CD7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8841"/>
            <a:ext cx="13538197" cy="15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To accelerate the delivery of the project the DBE recommended, and PSC and NECT Board has accepted, a 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phased approach 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to the project, with Phase 1 focusing on all 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existing functionality 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in the current SA-SAMS. Thereafter, the 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modernization requirements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 will be addressed in Phase 2.</a:t>
            </a: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SA-SAMS Modernization PMO is 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fully capacitated </a:t>
            </a:r>
            <a:r>
              <a:rPr lang="en-US" altLang="en-US" sz="1400" dirty="0"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the Phase 1 of the Programme.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The Project is currently working on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raising additional funding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 to complete the modernization journey in 2026.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Release 1 and 2 training in the</a:t>
            </a:r>
            <a:r>
              <a:rPr lang="en-US" sz="1400" b="1" dirty="0">
                <a:solidFill>
                  <a:srgbClr val="C55A11"/>
                </a:solidFill>
                <a:latin typeface="+mn-lt"/>
                <a:cs typeface="Times New Roman" panose="02020603050405020304" pitchFamily="18" charset="0"/>
              </a:rPr>
              <a:t> North West, Eastern Cape, Gauteng, Free State, and Kwa-Zulu Natal provinces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have been successfully completed, with positive feedback on the value of the modernized SA-SAMS systems from the users training. </a:t>
            </a:r>
            <a:r>
              <a:rPr lang="en-US" sz="1400" b="1" dirty="0">
                <a:solidFill>
                  <a:srgbClr val="C55A11"/>
                </a:solidFill>
                <a:latin typeface="+mn-lt"/>
                <a:cs typeface="Times New Roman" panose="02020603050405020304" pitchFamily="18" charset="0"/>
              </a:rPr>
              <a:t>Limpopo, Northern Cape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are planned for June 2023.  We are still awaiting dates from </a:t>
            </a:r>
            <a:r>
              <a:rPr lang="en-US" sz="1400" b="1" dirty="0">
                <a:solidFill>
                  <a:srgbClr val="C55A11"/>
                </a:solidFill>
                <a:latin typeface="+mn-lt"/>
                <a:cs typeface="Times New Roman" panose="02020603050405020304" pitchFamily="18" charset="0"/>
              </a:rPr>
              <a:t>Mpumalanga and Western Cape.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5C28A10-890C-564D-41CD-D1A94281CE16}"/>
              </a:ext>
            </a:extLst>
          </p:cNvPr>
          <p:cNvSpPr/>
          <p:nvPr/>
        </p:nvSpPr>
        <p:spPr>
          <a:xfrm>
            <a:off x="-170299" y="2017346"/>
            <a:ext cx="7050070" cy="5799547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DF5CB53C-0019-0381-2CE7-F77643C9E511}"/>
              </a:ext>
            </a:extLst>
          </p:cNvPr>
          <p:cNvSpPr/>
          <p:nvPr/>
        </p:nvSpPr>
        <p:spPr>
          <a:xfrm>
            <a:off x="-170297" y="1956530"/>
            <a:ext cx="7050068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In Progress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674E04-749A-C763-4C25-83C55AA3C707}"/>
              </a:ext>
            </a:extLst>
          </p:cNvPr>
          <p:cNvSpPr/>
          <p:nvPr/>
        </p:nvSpPr>
        <p:spPr>
          <a:xfrm>
            <a:off x="6952258" y="1979220"/>
            <a:ext cx="6585938" cy="5837673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A592704C-5550-FFE2-8203-CFCF0AFF2D06}"/>
              </a:ext>
            </a:extLst>
          </p:cNvPr>
          <p:cNvSpPr/>
          <p:nvPr/>
        </p:nvSpPr>
        <p:spPr>
          <a:xfrm>
            <a:off x="6952258" y="1956912"/>
            <a:ext cx="6585936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Coming Soon 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ADB11-133C-E54E-A63F-EDA657F2E5D3}"/>
              </a:ext>
            </a:extLst>
          </p:cNvPr>
          <p:cNvSpPr txBox="1"/>
          <p:nvPr/>
        </p:nvSpPr>
        <p:spPr>
          <a:xfrm>
            <a:off x="-65500" y="2728234"/>
            <a:ext cx="703816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Business Analysis &amp; Process Improvement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Finalise the r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ealignment of Manage School and Manage Learner with the scope change request.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Finalise Requirements Definition for Release 3 - Manage Human Resources (95% complete)</a:t>
            </a:r>
          </a:p>
          <a:p>
            <a:pPr marR="0" lvl="0">
              <a:spcBef>
                <a:spcPts val="0"/>
              </a:spcBef>
            </a:pPr>
            <a:endParaRPr lang="en-ZA" sz="10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Development, Data &amp; Deployment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Development of the Manage Human Resources module for Phase 1.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Finalise new DevOps Framework/Processes for weekly deployments to ensure more rapid delivery of the software.</a:t>
            </a:r>
            <a:endParaRPr lang="en-ZA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endParaRPr lang="en-ZA" sz="10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Architecture, Infrastructure &amp; Testing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Supporting DBE with: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DBE finalising signoff of UAT Scripts for Release 1&amp; 2.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DBE finalising signoff of User Acceptance Testing for Release 1 &amp; 2.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UAT Scripts for Release 3.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Supporting the DBE to finalise the proposal from SITA for cloud hosting, capacity building and testing.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System Integration Testing for Release 3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Finalise Test Scripts for Manage Human Resources.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ZA" sz="1000" dirty="0"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Change Management &amp; Training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Northern Cape and Limpopo Province Super-user training for Release 1 and 2 on June 5-6 and June 12-13 respectively.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Training Strategy &amp; Plan updated with content for pilot approach.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8E5A309-9A18-51F6-8A2E-37C8B1B1719F}"/>
              </a:ext>
            </a:extLst>
          </p:cNvPr>
          <p:cNvSpPr/>
          <p:nvPr/>
        </p:nvSpPr>
        <p:spPr>
          <a:xfrm>
            <a:off x="-166606" y="7951136"/>
            <a:ext cx="13714840" cy="3021667"/>
          </a:xfrm>
          <a:prstGeom prst="roundRect">
            <a:avLst>
              <a:gd name="adj" fmla="val 1117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B818A3DF-4D1F-9D6C-552D-03DC905A45C7}"/>
              </a:ext>
            </a:extLst>
          </p:cNvPr>
          <p:cNvSpPr/>
          <p:nvPr/>
        </p:nvSpPr>
        <p:spPr>
          <a:xfrm>
            <a:off x="-166607" y="7934598"/>
            <a:ext cx="13714839" cy="68997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Achievements To Date</a:t>
            </a:r>
          </a:p>
        </p:txBody>
      </p:sp>
      <p:pic>
        <p:nvPicPr>
          <p:cNvPr id="41" name="Picture 40" descr="A computer with a cartoon character&#10;&#10;Description automatically generated with low confidence">
            <a:extLst>
              <a:ext uri="{FF2B5EF4-FFF2-40B4-BE49-F238E27FC236}">
                <a16:creationId xmlns:a16="http://schemas.microsoft.com/office/drawing/2014/main" id="{9CC40C69-56D8-6AB7-B0F2-C68A88CED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912" y="7809638"/>
            <a:ext cx="5749608" cy="328549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E1F3119-E614-502A-6E5D-6FAF2ACBFD93}"/>
              </a:ext>
            </a:extLst>
          </p:cNvPr>
          <p:cNvSpPr txBox="1"/>
          <p:nvPr/>
        </p:nvSpPr>
        <p:spPr>
          <a:xfrm>
            <a:off x="3643102" y="8776971"/>
            <a:ext cx="9867029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Phase 1: </a:t>
            </a: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Analysis and Design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of Manage Human Resources module.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Phase 1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4: Manage Curriculum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Business Analysis and Process Improvement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workstream planning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completed.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Completed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MS and ML Development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– Manage School and Manage Learner additional attributes.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Completed </a:t>
            </a:r>
            <a:r>
              <a:rPr lang="en-ZA" sz="1400" b="1" dirty="0">
                <a:solidFill>
                  <a:srgbClr val="C55A11"/>
                </a:solidFill>
                <a:ea typeface="Baskerville Old Face" panose="02020602080505020303" pitchFamily="18" charset="0"/>
                <a:cs typeface="Times New Roman" panose="02020603050405020304" pitchFamily="18" charset="0"/>
              </a:rPr>
              <a:t>MHR Development</a:t>
            </a: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: Teaching vs Non-teaching indicator, Search, List and View Staff member and Add Staff Member. </a:t>
            </a:r>
            <a:endParaRPr lang="en-ZA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SIT Testing : Completed &amp;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Signoff Test Scripts and Test Plan for Release 1 &amp; 2</a:t>
            </a:r>
            <a:r>
              <a:rPr lang="en-US" sz="1400" dirty="0">
                <a:cs typeface="Times New Roman" panose="02020603050405020304" pitchFamily="18" charset="0"/>
              </a:rPr>
              <a:t>. 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System Integration Testing – Release 3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: Completed draft Test Plan</a:t>
            </a:r>
            <a:r>
              <a:rPr lang="en-US" sz="1400" dirty="0">
                <a:cs typeface="Times New Roman" panose="02020603050405020304" pitchFamily="18" charset="0"/>
              </a:rPr>
              <a:t>, ready for review.</a:t>
            </a:r>
          </a:p>
          <a:p>
            <a:pPr marL="231775" marR="0" lvl="0" indent="-231775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Training of Provincial Superusers on Release 1 and 2 functionalities </a:t>
            </a:r>
            <a:r>
              <a:rPr lang="en-US" sz="1400" dirty="0">
                <a:cs typeface="Times New Roman" panose="02020603050405020304" pitchFamily="18" charset="0"/>
              </a:rPr>
              <a:t>delivered physically to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North West and Eastern Cape</a:t>
            </a:r>
            <a:r>
              <a:rPr lang="en-US" sz="1400" dirty="0">
                <a:cs typeface="Times New Roman" panose="02020603050405020304" pitchFamily="18" charset="0"/>
              </a:rPr>
              <a:t>. To date only Northern Cape has received virtual training and physical training is on the cards for the month of June.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6E269-8B38-238E-36A5-618BBE1682B6}"/>
              </a:ext>
            </a:extLst>
          </p:cNvPr>
          <p:cNvSpPr txBox="1"/>
          <p:nvPr/>
        </p:nvSpPr>
        <p:spPr>
          <a:xfrm>
            <a:off x="7046111" y="2878077"/>
            <a:ext cx="650212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The following project activities have been planned: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1 and 2 close-off: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School and Learner Management Functional Requirements Sign-off –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June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Deploy issue </a:t>
            </a:r>
            <a:r>
              <a:rPr lang="en-US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resolutions</a:t>
            </a: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to Dev and full R1 and R2 deployment to SIT –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July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Fix the final issues on R1 and R2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July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Sandbox training for Release 1 &amp; 2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June 2023</a:t>
            </a:r>
          </a:p>
          <a:p>
            <a:pPr marL="177800" marR="0" lvl="0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Signoff User Acceptance Testing for DBE –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June 2023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3 milestones: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Sign off Human Resources Functional Requirements Specifications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June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Deploy School and Learner changes to SIT and Sandbox environments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June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System Integration Testing (HR) and User Acceptance Testing Scripts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June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Migrate final HR SIT deployment to Sandpit for training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June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Develop and signoff Test Strategy Document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a typeface="Baskerville Old Face" panose="02020602080505020303" pitchFamily="18" charset="0"/>
                <a:cs typeface="Times New Roman" panose="02020603050405020304" pitchFamily="18" charset="0"/>
              </a:rPr>
              <a:t>June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Develop and sign off new Pilot Approach Training  Strategy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June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Deploy technical environment for sandbox training –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June 2023</a:t>
            </a:r>
          </a:p>
          <a:p>
            <a:pPr marL="177800" marR="0" lvl="0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System access for Superusers and training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Aug 2023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4 milestones: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Manage Curriculum: Analysis and Design kick-off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41239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2603DC-DE8A-E920-3283-1FFBDFCD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40" y="0"/>
            <a:ext cx="7863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1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8052</TotalTime>
  <Words>660</Words>
  <Application>Microsoft Office PowerPoint</Application>
  <PresentationFormat>Widescreen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Riante Narayanan</dc:creator>
  <cp:lastModifiedBy>Riante Narayanan</cp:lastModifiedBy>
  <cp:revision>15</cp:revision>
  <dcterms:created xsi:type="dcterms:W3CDTF">2021-05-25T18:36:21Z</dcterms:created>
  <dcterms:modified xsi:type="dcterms:W3CDTF">2023-06-05T11:01:25Z</dcterms:modified>
</cp:coreProperties>
</file>