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0000FF"/>
    <a:srgbClr val="FFEEB9"/>
    <a:srgbClr val="FFD1D1"/>
    <a:srgbClr val="C9D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2700A1-9E9A-4BCA-A507-AA9D4F1820A0}" v="89" dt="2023-10-03T12:04:36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00" autoAdjust="0"/>
    <p:restoredTop sz="93792" autoAdjust="0"/>
  </p:normalViewPr>
  <p:slideViewPr>
    <p:cSldViewPr snapToGrid="0">
      <p:cViewPr>
        <p:scale>
          <a:sx n="50" d="100"/>
          <a:sy n="50" d="100"/>
        </p:scale>
        <p:origin x="14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ante Narayanan" userId="0c15cd04-3a31-48e1-8431-20856a6536f1" providerId="ADAL" clId="{412700A1-9E9A-4BCA-A507-AA9D4F1820A0}"/>
    <pc:docChg chg="undo custSel modSld">
      <pc:chgData name="Riante Narayanan" userId="0c15cd04-3a31-48e1-8431-20856a6536f1" providerId="ADAL" clId="{412700A1-9E9A-4BCA-A507-AA9D4F1820A0}" dt="2023-10-03T12:04:36.041" v="2583"/>
      <pc:docMkLst>
        <pc:docMk/>
      </pc:docMkLst>
      <pc:sldChg chg="addSp delSp modSp mod">
        <pc:chgData name="Riante Narayanan" userId="0c15cd04-3a31-48e1-8431-20856a6536f1" providerId="ADAL" clId="{412700A1-9E9A-4BCA-A507-AA9D4F1820A0}" dt="2023-10-03T12:04:22.245" v="2581" actId="20577"/>
        <pc:sldMkLst>
          <pc:docMk/>
          <pc:sldMk cId="4123977243" sldId="256"/>
        </pc:sldMkLst>
        <pc:spChg chg="add del mod">
          <ac:chgData name="Riante Narayanan" userId="0c15cd04-3a31-48e1-8431-20856a6536f1" providerId="ADAL" clId="{412700A1-9E9A-4BCA-A507-AA9D4F1820A0}" dt="2023-10-03T11:42:33.833" v="1802"/>
          <ac:spMkLst>
            <pc:docMk/>
            <pc:sldMk cId="4123977243" sldId="256"/>
            <ac:spMk id="3" creationId="{954287A8-D1DB-BCA4-CA6D-1A50426007B4}"/>
          </ac:spMkLst>
        </pc:spChg>
        <pc:spChg chg="add del mod">
          <ac:chgData name="Riante Narayanan" userId="0c15cd04-3a31-48e1-8431-20856a6536f1" providerId="ADAL" clId="{412700A1-9E9A-4BCA-A507-AA9D4F1820A0}" dt="2023-10-03T11:42:33.833" v="1802"/>
          <ac:spMkLst>
            <pc:docMk/>
            <pc:sldMk cId="4123977243" sldId="256"/>
            <ac:spMk id="4" creationId="{7421F4AA-1E0C-7AB1-5C44-EFD3F2894DB6}"/>
          </ac:spMkLst>
        </pc:spChg>
        <pc:spChg chg="add mod">
          <ac:chgData name="Riante Narayanan" userId="0c15cd04-3a31-48e1-8431-20856a6536f1" providerId="ADAL" clId="{412700A1-9E9A-4BCA-A507-AA9D4F1820A0}" dt="2023-10-03T11:55:10.351" v="2563" actId="1036"/>
          <ac:spMkLst>
            <pc:docMk/>
            <pc:sldMk cId="4123977243" sldId="256"/>
            <ac:spMk id="5" creationId="{EE29F9AA-74F2-642C-0EFF-FEB6E9E8D8CC}"/>
          </ac:spMkLst>
        </pc:spChg>
        <pc:spChg chg="add mod">
          <ac:chgData name="Riante Narayanan" userId="0c15cd04-3a31-48e1-8431-20856a6536f1" providerId="ADAL" clId="{412700A1-9E9A-4BCA-A507-AA9D4F1820A0}" dt="2023-10-03T11:55:10.351" v="2563" actId="1036"/>
          <ac:spMkLst>
            <pc:docMk/>
            <pc:sldMk cId="4123977243" sldId="256"/>
            <ac:spMk id="6" creationId="{16B92904-193A-5CFB-E760-785E212FC873}"/>
          </ac:spMkLst>
        </pc:spChg>
        <pc:spChg chg="add mod">
          <ac:chgData name="Riante Narayanan" userId="0c15cd04-3a31-48e1-8431-20856a6536f1" providerId="ADAL" clId="{412700A1-9E9A-4BCA-A507-AA9D4F1820A0}" dt="2023-10-03T11:55:10.351" v="2563" actId="1036"/>
          <ac:spMkLst>
            <pc:docMk/>
            <pc:sldMk cId="4123977243" sldId="256"/>
            <ac:spMk id="7" creationId="{5455848C-3B69-9A69-81A1-DAB0EEC4D481}"/>
          </ac:spMkLst>
        </pc:spChg>
        <pc:spChg chg="mod">
          <ac:chgData name="Riante Narayanan" userId="0c15cd04-3a31-48e1-8431-20856a6536f1" providerId="ADAL" clId="{412700A1-9E9A-4BCA-A507-AA9D4F1820A0}" dt="2023-10-03T09:06:52.008" v="1797" actId="14100"/>
          <ac:spMkLst>
            <pc:docMk/>
            <pc:sldMk cId="4123977243" sldId="256"/>
            <ac:spMk id="10" creationId="{39E1CDD1-E495-1E16-9633-A57F0A7C4EB3}"/>
          </ac:spMkLst>
        </pc:spChg>
        <pc:spChg chg="add mod">
          <ac:chgData name="Riante Narayanan" userId="0c15cd04-3a31-48e1-8431-20856a6536f1" providerId="ADAL" clId="{412700A1-9E9A-4BCA-A507-AA9D4F1820A0}" dt="2023-10-03T12:04:22.245" v="2581" actId="20577"/>
          <ac:spMkLst>
            <pc:docMk/>
            <pc:sldMk cId="4123977243" sldId="256"/>
            <ac:spMk id="11" creationId="{D85606AE-C160-8527-3F2E-E28D3D93F74D}"/>
          </ac:spMkLst>
        </pc:spChg>
        <pc:spChg chg="mod">
          <ac:chgData name="Riante Narayanan" userId="0c15cd04-3a31-48e1-8431-20856a6536f1" providerId="ADAL" clId="{412700A1-9E9A-4BCA-A507-AA9D4F1820A0}" dt="2023-10-03T09:06:48.768" v="1796" actId="14100"/>
          <ac:spMkLst>
            <pc:docMk/>
            <pc:sldMk cId="4123977243" sldId="256"/>
            <ac:spMk id="12" creationId="{6D245B6E-2A1F-C07F-534B-2507309ABA24}"/>
          </ac:spMkLst>
        </pc:spChg>
        <pc:spChg chg="add del mod">
          <ac:chgData name="Riante Narayanan" userId="0c15cd04-3a31-48e1-8431-20856a6536f1" providerId="ADAL" clId="{412700A1-9E9A-4BCA-A507-AA9D4F1820A0}" dt="2023-10-03T11:55:45.893" v="2572"/>
          <ac:spMkLst>
            <pc:docMk/>
            <pc:sldMk cId="4123977243" sldId="256"/>
            <ac:spMk id="14" creationId="{91E34FB3-F6EA-B497-D574-979F45E50A17}"/>
          </ac:spMkLst>
        </pc:spChg>
        <pc:spChg chg="mod">
          <ac:chgData name="Riante Narayanan" userId="0c15cd04-3a31-48e1-8431-20856a6536f1" providerId="ADAL" clId="{412700A1-9E9A-4BCA-A507-AA9D4F1820A0}" dt="2023-10-02T15:04:40.303" v="86" actId="20577"/>
          <ac:spMkLst>
            <pc:docMk/>
            <pc:sldMk cId="4123977243" sldId="256"/>
            <ac:spMk id="24" creationId="{10A634B8-87A5-4A54-87C9-6465A2781390}"/>
          </ac:spMkLst>
        </pc:spChg>
        <pc:spChg chg="mod">
          <ac:chgData name="Riante Narayanan" userId="0c15cd04-3a31-48e1-8431-20856a6536f1" providerId="ADAL" clId="{412700A1-9E9A-4BCA-A507-AA9D4F1820A0}" dt="2023-10-03T11:55:18.049" v="2564" actId="14100"/>
          <ac:spMkLst>
            <pc:docMk/>
            <pc:sldMk cId="4123977243" sldId="256"/>
            <ac:spMk id="25" creationId="{D93CD60C-E70F-1AE7-F14E-408326B3AD1A}"/>
          </ac:spMkLst>
        </pc:spChg>
        <pc:spChg chg="mod">
          <ac:chgData name="Riante Narayanan" userId="0c15cd04-3a31-48e1-8431-20856a6536f1" providerId="ADAL" clId="{412700A1-9E9A-4BCA-A507-AA9D4F1820A0}" dt="2023-10-03T11:55:30.630" v="2570" actId="1076"/>
          <ac:spMkLst>
            <pc:docMk/>
            <pc:sldMk cId="4123977243" sldId="256"/>
            <ac:spMk id="26" creationId="{23E93323-222A-4C23-3811-36F5F27CB61F}"/>
          </ac:spMkLst>
        </pc:spChg>
        <pc:spChg chg="mod">
          <ac:chgData name="Riante Narayanan" userId="0c15cd04-3a31-48e1-8431-20856a6536f1" providerId="ADAL" clId="{412700A1-9E9A-4BCA-A507-AA9D4F1820A0}" dt="2023-10-03T11:55:20.975" v="2566" actId="1036"/>
          <ac:spMkLst>
            <pc:docMk/>
            <pc:sldMk cId="4123977243" sldId="256"/>
            <ac:spMk id="28" creationId="{4EC02902-DAA2-0DBC-2AD1-03855CD7EA90}"/>
          </ac:spMkLst>
        </pc:spChg>
        <pc:spChg chg="mod">
          <ac:chgData name="Riante Narayanan" userId="0c15cd04-3a31-48e1-8431-20856a6536f1" providerId="ADAL" clId="{412700A1-9E9A-4BCA-A507-AA9D4F1820A0}" dt="2023-10-03T11:55:10.351" v="2563" actId="1036"/>
          <ac:spMkLst>
            <pc:docMk/>
            <pc:sldMk cId="4123977243" sldId="256"/>
            <ac:spMk id="29" creationId="{35C28A10-890C-564D-41CD-D1A94281CE16}"/>
          </ac:spMkLst>
        </pc:spChg>
        <pc:spChg chg="mod">
          <ac:chgData name="Riante Narayanan" userId="0c15cd04-3a31-48e1-8431-20856a6536f1" providerId="ADAL" clId="{412700A1-9E9A-4BCA-A507-AA9D4F1820A0}" dt="2023-10-03T11:55:10.351" v="2563" actId="1036"/>
          <ac:spMkLst>
            <pc:docMk/>
            <pc:sldMk cId="4123977243" sldId="256"/>
            <ac:spMk id="30" creationId="{DF5CB53C-0019-0381-2CE7-F77643C9E511}"/>
          </ac:spMkLst>
        </pc:spChg>
        <pc:spChg chg="mod">
          <ac:chgData name="Riante Narayanan" userId="0c15cd04-3a31-48e1-8431-20856a6536f1" providerId="ADAL" clId="{412700A1-9E9A-4BCA-A507-AA9D4F1820A0}" dt="2023-10-03T11:55:10.351" v="2563" actId="1036"/>
          <ac:spMkLst>
            <pc:docMk/>
            <pc:sldMk cId="4123977243" sldId="256"/>
            <ac:spMk id="31" creationId="{3A674E04-749A-C763-4C25-83C55AA3C707}"/>
          </ac:spMkLst>
        </pc:spChg>
        <pc:spChg chg="mod">
          <ac:chgData name="Riante Narayanan" userId="0c15cd04-3a31-48e1-8431-20856a6536f1" providerId="ADAL" clId="{412700A1-9E9A-4BCA-A507-AA9D4F1820A0}" dt="2023-10-03T11:55:10.351" v="2563" actId="1036"/>
          <ac:spMkLst>
            <pc:docMk/>
            <pc:sldMk cId="4123977243" sldId="256"/>
            <ac:spMk id="32" creationId="{A592704C-5550-FFE2-8203-CFCF0AFF2D06}"/>
          </ac:spMkLst>
        </pc:spChg>
        <pc:spChg chg="mod">
          <ac:chgData name="Riante Narayanan" userId="0c15cd04-3a31-48e1-8431-20856a6536f1" providerId="ADAL" clId="{412700A1-9E9A-4BCA-A507-AA9D4F1820A0}" dt="2023-10-03T11:55:10.351" v="2563" actId="1036"/>
          <ac:spMkLst>
            <pc:docMk/>
            <pc:sldMk cId="4123977243" sldId="256"/>
            <ac:spMk id="33" creationId="{572ADB11-133C-E54E-A63F-EDA657F2E5D3}"/>
          </ac:spMkLst>
        </pc:spChg>
        <pc:spChg chg="mod">
          <ac:chgData name="Riante Narayanan" userId="0c15cd04-3a31-48e1-8431-20856a6536f1" providerId="ADAL" clId="{412700A1-9E9A-4BCA-A507-AA9D4F1820A0}" dt="2023-10-03T11:55:10.351" v="2563" actId="1036"/>
          <ac:spMkLst>
            <pc:docMk/>
            <pc:sldMk cId="4123977243" sldId="256"/>
            <ac:spMk id="36" creationId="{B8E5A309-9A18-51F6-8A2E-37C8B1B1719F}"/>
          </ac:spMkLst>
        </pc:spChg>
        <pc:spChg chg="mod">
          <ac:chgData name="Riante Narayanan" userId="0c15cd04-3a31-48e1-8431-20856a6536f1" providerId="ADAL" clId="{412700A1-9E9A-4BCA-A507-AA9D4F1820A0}" dt="2023-10-03T11:55:10.351" v="2563" actId="1036"/>
          <ac:spMkLst>
            <pc:docMk/>
            <pc:sldMk cId="4123977243" sldId="256"/>
            <ac:spMk id="39" creationId="{B818A3DF-4D1F-9D6C-552D-03DC905A45C7}"/>
          </ac:spMkLst>
        </pc:spChg>
        <pc:spChg chg="mod">
          <ac:chgData name="Riante Narayanan" userId="0c15cd04-3a31-48e1-8431-20856a6536f1" providerId="ADAL" clId="{412700A1-9E9A-4BCA-A507-AA9D4F1820A0}" dt="2023-10-03T11:55:10.351" v="2563" actId="1036"/>
          <ac:spMkLst>
            <pc:docMk/>
            <pc:sldMk cId="4123977243" sldId="256"/>
            <ac:spMk id="43" creationId="{AE1F3119-E614-502A-6E5D-6FAF2ACBFD93}"/>
          </ac:spMkLst>
        </pc:spChg>
        <pc:spChg chg="add del mod">
          <ac:chgData name="Riante Narayanan" userId="0c15cd04-3a31-48e1-8431-20856a6536f1" providerId="ADAL" clId="{412700A1-9E9A-4BCA-A507-AA9D4F1820A0}" dt="2023-10-03T11:55:10.351" v="2563" actId="1036"/>
          <ac:spMkLst>
            <pc:docMk/>
            <pc:sldMk cId="4123977243" sldId="256"/>
            <ac:spMk id="44" creationId="{22C6E269-8B38-238E-36A5-618BBE1682B6}"/>
          </ac:spMkLst>
        </pc:spChg>
        <pc:picChg chg="add del mod">
          <ac:chgData name="Riante Narayanan" userId="0c15cd04-3a31-48e1-8431-20856a6536f1" providerId="ADAL" clId="{412700A1-9E9A-4BCA-A507-AA9D4F1820A0}" dt="2023-10-02T19:48:02.242" v="1742"/>
          <ac:picMkLst>
            <pc:docMk/>
            <pc:sldMk cId="4123977243" sldId="256"/>
            <ac:picMk id="2" creationId="{F3ADA662-AC96-1ED2-1D41-A201D6BE4583}"/>
          </ac:picMkLst>
        </pc:picChg>
        <pc:picChg chg="mod">
          <ac:chgData name="Riante Narayanan" userId="0c15cd04-3a31-48e1-8431-20856a6536f1" providerId="ADAL" clId="{412700A1-9E9A-4BCA-A507-AA9D4F1820A0}" dt="2023-10-03T11:55:10.351" v="2563" actId="1036"/>
          <ac:picMkLst>
            <pc:docMk/>
            <pc:sldMk cId="4123977243" sldId="256"/>
            <ac:picMk id="41" creationId="{9CC40C69-56D8-6AB7-B0F2-C68A88CED29C}"/>
          </ac:picMkLst>
        </pc:picChg>
        <pc:cxnChg chg="add mod">
          <ac:chgData name="Riante Narayanan" userId="0c15cd04-3a31-48e1-8431-20856a6536f1" providerId="ADAL" clId="{412700A1-9E9A-4BCA-A507-AA9D4F1820A0}" dt="2023-10-03T11:55:10.351" v="2563" actId="1036"/>
          <ac:cxnSpMkLst>
            <pc:docMk/>
            <pc:sldMk cId="4123977243" sldId="256"/>
            <ac:cxnSpMk id="9" creationId="{E749A681-10B9-AD9B-4457-F392C67C4189}"/>
          </ac:cxnSpMkLst>
        </pc:cxnChg>
      </pc:sldChg>
      <pc:sldChg chg="addSp delSp mod">
        <pc:chgData name="Riante Narayanan" userId="0c15cd04-3a31-48e1-8431-20856a6536f1" providerId="ADAL" clId="{412700A1-9E9A-4BCA-A507-AA9D4F1820A0}" dt="2023-10-03T12:04:36.041" v="2583"/>
        <pc:sldMkLst>
          <pc:docMk/>
          <pc:sldMk cId="2361711427" sldId="257"/>
        </pc:sldMkLst>
        <pc:picChg chg="add del">
          <ac:chgData name="Riante Narayanan" userId="0c15cd04-3a31-48e1-8431-20856a6536f1" providerId="ADAL" clId="{412700A1-9E9A-4BCA-A507-AA9D4F1820A0}" dt="2023-10-02T19:48:06.856" v="1743" actId="478"/>
          <ac:picMkLst>
            <pc:docMk/>
            <pc:sldMk cId="2361711427" sldId="257"/>
            <ac:picMk id="2" creationId="{BEFF109E-C890-F699-CA8D-4F764C57EE39}"/>
          </ac:picMkLst>
        </pc:picChg>
        <pc:picChg chg="del">
          <ac:chgData name="Riante Narayanan" userId="0c15cd04-3a31-48e1-8431-20856a6536f1" providerId="ADAL" clId="{412700A1-9E9A-4BCA-A507-AA9D4F1820A0}" dt="2023-10-02T19:10:12.070" v="1652" actId="478"/>
          <ac:picMkLst>
            <pc:docMk/>
            <pc:sldMk cId="2361711427" sldId="257"/>
            <ac:picMk id="3" creationId="{0055E411-76A0-3A30-4BDC-56E20CA8E23D}"/>
          </ac:picMkLst>
        </pc:picChg>
        <pc:picChg chg="add del">
          <ac:chgData name="Riante Narayanan" userId="0c15cd04-3a31-48e1-8431-20856a6536f1" providerId="ADAL" clId="{412700A1-9E9A-4BCA-A507-AA9D4F1820A0}" dt="2023-10-03T09:07:08.304" v="1798" actId="478"/>
          <ac:picMkLst>
            <pc:docMk/>
            <pc:sldMk cId="2361711427" sldId="257"/>
            <ac:picMk id="4" creationId="{4D62AA9B-3D4C-5304-A7B5-E6447550E4FE}"/>
          </ac:picMkLst>
        </pc:picChg>
        <pc:picChg chg="add del">
          <ac:chgData name="Riante Narayanan" userId="0c15cd04-3a31-48e1-8431-20856a6536f1" providerId="ADAL" clId="{412700A1-9E9A-4BCA-A507-AA9D4F1820A0}" dt="2023-10-03T11:55:52.958" v="2573" actId="478"/>
          <ac:picMkLst>
            <pc:docMk/>
            <pc:sldMk cId="2361711427" sldId="257"/>
            <ac:picMk id="5" creationId="{6F622F90-DEAE-E193-A82C-F2E9BCC7A08D}"/>
          </ac:picMkLst>
        </pc:picChg>
        <pc:picChg chg="add del">
          <ac:chgData name="Riante Narayanan" userId="0c15cd04-3a31-48e1-8431-20856a6536f1" providerId="ADAL" clId="{412700A1-9E9A-4BCA-A507-AA9D4F1820A0}" dt="2023-10-03T12:04:33.871" v="2582" actId="478"/>
          <ac:picMkLst>
            <pc:docMk/>
            <pc:sldMk cId="2361711427" sldId="257"/>
            <ac:picMk id="6" creationId="{78C861BB-0344-372A-4AF4-BC657075733C}"/>
          </ac:picMkLst>
        </pc:picChg>
        <pc:picChg chg="add">
          <ac:chgData name="Riante Narayanan" userId="0c15cd04-3a31-48e1-8431-20856a6536f1" providerId="ADAL" clId="{412700A1-9E9A-4BCA-A507-AA9D4F1820A0}" dt="2023-10-03T12:04:36.041" v="2583"/>
          <ac:picMkLst>
            <pc:docMk/>
            <pc:sldMk cId="2361711427" sldId="257"/>
            <ac:picMk id="7" creationId="{9F5D15CB-8B24-5A74-EE05-96FA965B1F1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6B78-5EF5-4731-97A9-D8E2A397D465}" type="datetimeFigureOut">
              <a:rPr lang="en-ZA" smtClean="0"/>
              <a:t>2023/10/02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F9D94-E118-4027-A9B1-556D098872F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681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F9D94-E118-4027-A9B1-556D098872FB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714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4AB-48FA-49FE-97CA-4965DD4F1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D9158-6FCA-44D6-AF51-37651F2AC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E3193-4371-4EF7-AFCA-4EB9AA19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2023/10/02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4F573-3C8B-48CA-9587-C5F45D38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1914D-C79A-4B66-890C-F908AEF9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480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ED788-1572-40F2-9454-B0DE70835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5FE67-D1ED-4419-9052-0EA28DF4C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80F34-60DE-4317-9D27-3B40C7F8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2023/10/02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9624E-28F2-4A60-B636-C325A50A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1399A-BCED-4432-8364-889134BE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95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D31519-D7A2-4F17-8EA1-D26564B99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0260BC-3DB3-43EC-A431-2665CB367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EEA70-9E72-4F7E-B760-D8E794D0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2023/10/02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E7808-AEDB-4F70-AECC-0C99FF94F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0E67D-DFEE-4D1F-A1E3-C6073DA7B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659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FC3F6-EC50-44C8-9B7D-47C5F1EE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08866-725B-4392-8616-CCB639000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AA16-2298-45E9-B1BD-046B23138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2023/10/02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BBDFD-059C-446F-9116-AA2FA676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83767-521D-44D0-8128-B66A9F4E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434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66ACC-B024-42D7-AA0E-DC298175A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6EF28-51F0-400F-9A4C-D53D72F91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F0AA-E0BC-4ED9-97B7-71E98DA7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2023/10/02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1BBD6-2D8C-4421-921D-DFCEF69C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7FE5E-E1E7-44A9-A6A6-865B54D5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464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434FA-F615-4C63-91FC-0917D304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F6C6D-5CFE-41EC-A86F-96E16C284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3D419-AD03-4227-9417-8BF6546FC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CADD5-94C5-473C-B6DF-74F372A28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2023/10/02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7C6D8-E2E5-4445-B234-1D41D185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77A78-D541-4817-89E5-28A553D2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8774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95FBE-5589-44F3-9053-0C23D1FDC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6B046-CA34-4F3B-83F4-4FD99B6E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5EC0A0-D89E-4088-A2F7-9AA255E01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D81DC3-C807-4931-BDBB-0833DDA46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45C4EE-AAA0-4E0E-9530-01FA74731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4FAA13-AA0B-4F08-AA1A-21B8A0B7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2023/10/02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3E0A76-AA46-4DB1-B119-62F9C726D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111C69-A3E2-4C2A-9AA4-5C7D5D60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401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8284A-612D-488C-87C3-04FEEA44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86D4F-A80A-4D2D-A9B5-AAF8C7218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2023/10/02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224AAF-4FE4-45F9-AB12-5A248DCD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C7503-0A2B-4DAA-AC61-70FF3119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153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55FCDE-0EF6-4BCE-BD6E-82D6DA50C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2023/10/02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0009E2-F53E-43F9-8755-A97A16CDF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61AE9-25DB-4A00-83EF-A46FF21AC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294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E4CC-79A5-4E5E-B8CF-6FB2DA5B9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FA9FC-0717-4DD9-A4B2-955F475C9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785B8-5716-428A-B750-305A9C19F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B1D0A-C37B-4997-926F-86C681E3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2023/10/02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41418-9FF8-48AD-A88F-CE3D4A44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D4867-EDEC-4537-8150-676BFC07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533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33AF-4004-4A77-B5C9-9DADAB12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4EB890-083E-421E-A6A7-83FA5619D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2B10F-D8AB-4682-88BC-9491DFC5F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A9FC0-F3A8-441A-ADA1-C592776D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2023/10/02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BB3C9-3231-46FF-9A97-1037EC203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F703C-09A2-42F0-8AA3-9EECF24CA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8792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064E87-5442-4EE0-9CC6-AA1476BB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11F1E-C2F9-4632-88E8-78258FE24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D3F14-98CB-4E6E-B6C9-9D91A4728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BE150-C46F-448B-AA8C-29C382AC1281}" type="datetimeFigureOut">
              <a:rPr lang="en-ZA" smtClean="0"/>
              <a:t>2023/10/02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1E641-8869-4F1C-A432-F930D4C52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58520-2BE6-4936-BBBC-A3CDE57DC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414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1CDD1-E495-1E16-9633-A57F0A7C4EB3}"/>
              </a:ext>
            </a:extLst>
          </p:cNvPr>
          <p:cNvSpPr/>
          <p:nvPr/>
        </p:nvSpPr>
        <p:spPr>
          <a:xfrm>
            <a:off x="-582117" y="-2370959"/>
            <a:ext cx="14885150" cy="196429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Calibri (Body)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245B6E-2A1F-C07F-534B-2507309ABA24}"/>
              </a:ext>
            </a:extLst>
          </p:cNvPr>
          <p:cNvSpPr/>
          <p:nvPr/>
        </p:nvSpPr>
        <p:spPr>
          <a:xfrm>
            <a:off x="-399269" y="-2177212"/>
            <a:ext cx="14507279" cy="19293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Calibri (Body)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41CABD-7C93-1085-BC43-D9E6C801EB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546" b="3230"/>
          <a:stretch/>
        </p:blipFill>
        <p:spPr>
          <a:xfrm>
            <a:off x="11345664" y="-1976041"/>
            <a:ext cx="1448737" cy="789604"/>
          </a:xfrm>
          <a:prstGeom prst="rect">
            <a:avLst/>
          </a:prstGeom>
        </p:spPr>
      </p:pic>
      <p:pic>
        <p:nvPicPr>
          <p:cNvPr id="19" name="Picture 8" descr="Image result for department of basic education logo transparent">
            <a:extLst>
              <a:ext uri="{FF2B5EF4-FFF2-40B4-BE49-F238E27FC236}">
                <a16:creationId xmlns:a16="http://schemas.microsoft.com/office/drawing/2014/main" id="{2E93A56A-206B-7FF7-B472-C496523D5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94" y="-1939706"/>
            <a:ext cx="2023418" cy="73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8C5545-430F-9F2A-AFD3-545EF8506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401" y="-1959345"/>
            <a:ext cx="1121693" cy="756211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0A634B8-87A5-4A54-87C9-6465A2781390}"/>
              </a:ext>
            </a:extLst>
          </p:cNvPr>
          <p:cNvSpPr/>
          <p:nvPr/>
        </p:nvSpPr>
        <p:spPr>
          <a:xfrm>
            <a:off x="2052065" y="-2019617"/>
            <a:ext cx="9104412" cy="93468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bg1"/>
                </a:solidFill>
                <a:latin typeface="Calibri (Body)"/>
              </a:rPr>
              <a:t>SA-SAMS Modernisation Programme</a:t>
            </a:r>
          </a:p>
          <a:p>
            <a:pPr algn="ctr"/>
            <a:r>
              <a:rPr lang="en-ZA" dirty="0">
                <a:solidFill>
                  <a:schemeClr val="bg1"/>
                </a:solidFill>
                <a:latin typeface="Calibri (Body)"/>
              </a:rPr>
              <a:t>Issue 6: Monthly Progress Report as of September 2023</a:t>
            </a:r>
            <a:endParaRPr lang="en-ZA" sz="2000" dirty="0">
              <a:latin typeface="Calibri (Body)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93CD60C-E70F-1AE7-F14E-408326B3AD1A}"/>
              </a:ext>
            </a:extLst>
          </p:cNvPr>
          <p:cNvSpPr/>
          <p:nvPr/>
        </p:nvSpPr>
        <p:spPr>
          <a:xfrm>
            <a:off x="-160259" y="-998455"/>
            <a:ext cx="13991873" cy="6245717"/>
          </a:xfrm>
          <a:prstGeom prst="roundRect">
            <a:avLst>
              <a:gd name="adj" fmla="val 633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</a:endParaRPr>
          </a:p>
        </p:txBody>
      </p:sp>
      <p:sp>
        <p:nvSpPr>
          <p:cNvPr id="26" name="Rectangle: Top Corners Rounded 25">
            <a:extLst>
              <a:ext uri="{FF2B5EF4-FFF2-40B4-BE49-F238E27FC236}">
                <a16:creationId xmlns:a16="http://schemas.microsoft.com/office/drawing/2014/main" id="{23E93323-222A-4C23-3811-36F5F27CB61F}"/>
              </a:ext>
            </a:extLst>
          </p:cNvPr>
          <p:cNvSpPr/>
          <p:nvPr/>
        </p:nvSpPr>
        <p:spPr>
          <a:xfrm>
            <a:off x="-170295" y="-1002770"/>
            <a:ext cx="13991871" cy="717434"/>
          </a:xfrm>
          <a:prstGeom prst="round2SameRect">
            <a:avLst>
              <a:gd name="adj1" fmla="val 3678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  <a:latin typeface="Calibri (Body)"/>
              </a:rPr>
              <a:t>Let us Catch Up</a:t>
            </a: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4EC02902-DAA2-0DBC-2AD1-03855CD7E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579" y="-271729"/>
            <a:ext cx="13935919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ZA" sz="1400" b="1" dirty="0">
                <a:solidFill>
                  <a:srgbClr val="C55A1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project is progressing </a:t>
            </a:r>
            <a:r>
              <a:rPr lang="en-ZA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well however, the </a:t>
            </a:r>
            <a:r>
              <a:rPr lang="en-ZA" sz="1400" b="1" dirty="0">
                <a:solidFill>
                  <a:srgbClr val="C55A1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delays in the User Acceptance Testing </a:t>
            </a:r>
            <a:r>
              <a:rPr lang="en-ZA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of Human Resources Management is posing a risk to the fund-raising and overall timeline of the project.  Focus has been on enabling the provincial environment is capacitated to ensure a successful pilot for the modernised SA-SAMS solution. All training interventions have been placed on hold until UAT has been signed off.</a:t>
            </a:r>
            <a:endParaRPr lang="en-ZA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ZA" sz="1400" b="1" dirty="0">
                <a:solidFill>
                  <a:srgbClr val="C55A1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IT Risk and Governance (IRG) sub-board and the Project Steering Committee continue to provide laser-focused direction</a:t>
            </a:r>
            <a:r>
              <a:rPr lang="en-ZA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guidance, and oversight on the project.  These governance committees met monthly to focus on the project’s progress, risks and strategic deliverables.</a:t>
            </a:r>
            <a:endParaRPr lang="en-ZA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focus last month was on completing the </a:t>
            </a:r>
            <a:r>
              <a:rPr lang="en-ZA" sz="1400" b="1" dirty="0">
                <a:solidFill>
                  <a:srgbClr val="C55A1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low defect resolution for Manage Human Resource functionality </a:t>
            </a:r>
            <a:r>
              <a:rPr lang="en-ZA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on the modernised SA-SAMS solution.  </a:t>
            </a:r>
            <a:r>
              <a:rPr lang="en-ZA" sz="1400" b="1" dirty="0">
                <a:solidFill>
                  <a:srgbClr val="C55A1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Training material is being finalised with snippet videos and training manuals </a:t>
            </a:r>
            <a:r>
              <a:rPr lang="en-ZA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for each functional process. This material will be embedded within the functional screens as </a:t>
            </a:r>
            <a:r>
              <a:rPr lang="en-ZA" sz="1400" b="1" dirty="0">
                <a:solidFill>
                  <a:srgbClr val="C55A1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hyperlinks to YouTube</a:t>
            </a:r>
            <a:r>
              <a:rPr lang="en-ZA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ZA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ZA" sz="1400" b="1" dirty="0">
                <a:solidFill>
                  <a:srgbClr val="C55A1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DBE has been co-ordinating the User Acceptance testing with many challenges in securing resources, completing test scripts and executing testing.  </a:t>
            </a:r>
            <a:r>
              <a:rPr lang="en-ZA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These delays are impacting the project timeline and more critically the fund-raising efforts for the project. </a:t>
            </a:r>
            <a:endParaRPr lang="en-ZA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ZA" sz="1400" b="1" dirty="0">
                <a:solidFill>
                  <a:srgbClr val="C55A1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project team is now focused on the analysis and design for curriculum and assessment.</a:t>
            </a:r>
            <a:r>
              <a:rPr lang="en-ZA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 The team have started with the functional requirements specification (FRS) with a focus on the priority functionality (LURITS requirements).</a:t>
            </a:r>
            <a:endParaRPr lang="en-ZA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team have </a:t>
            </a:r>
            <a:r>
              <a:rPr lang="en-ZA" sz="1400" b="1" dirty="0">
                <a:solidFill>
                  <a:srgbClr val="C55A1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finalised and shared the data cleansing and migration strategy with the various governance committee</a:t>
            </a:r>
            <a:r>
              <a:rPr lang="en-ZA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  The team have initiated a detailed analysis of both the SA-SAMS schools and provincial databases.  The outcome of this process is to iden</a:t>
            </a:r>
            <a:r>
              <a:rPr lang="en-ZA" sz="1400" dirty="0">
                <a:latin typeface="+mn-lt"/>
                <a:cs typeface="Times New Roman" panose="02020603050405020304" pitchFamily="18" charset="0"/>
              </a:rPr>
              <a:t>t</a:t>
            </a:r>
            <a:r>
              <a:rPr lang="en-ZA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ify and develop an approach to fast-track the cleansing process and ensure that data remains in a cleansed state until migration. </a:t>
            </a:r>
            <a:endParaRPr lang="en-ZA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Following the education sector executive support for the extension of the pilot to selected districts and circuits in the eight provinces and the Free State.  </a:t>
            </a:r>
            <a:r>
              <a:rPr lang="en-ZA" sz="1400" b="1" dirty="0">
                <a:solidFill>
                  <a:srgbClr val="C55A1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All provinces have identified the districts and circuits and six of the PEDs are continuing the technical assessment and readiness of the schools in the pilot schools. </a:t>
            </a:r>
            <a:r>
              <a:rPr lang="en-ZA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pilot will focus on both the technical solution and the implementation of the modernisation of SA-SAMS.  All provinces have agreed to establish a district steering committee to drive the pilot activities across training, data cleansing, change management and communication.  </a:t>
            </a:r>
            <a:endParaRPr lang="en-ZA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Change Management has developed a </a:t>
            </a:r>
            <a:r>
              <a:rPr lang="en-ZA" sz="1400" b="1" dirty="0">
                <a:solidFill>
                  <a:srgbClr val="C55A1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thematic 18-month Communication Campaign for key messaging by Executive and Operational Leadership</a:t>
            </a:r>
            <a:r>
              <a:rPr lang="en-ZA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This has been submitted to the Integrated Risk and Governance Committee for approval. The first theme will cover the 3 months starting from September to November 2023. </a:t>
            </a:r>
            <a:endParaRPr lang="en-ZA" sz="1400" dirty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400" dirty="0">
                <a:latin typeface="+mn-lt"/>
                <a:cs typeface="Times New Roman" panose="02020603050405020304" pitchFamily="18" charset="0"/>
              </a:rPr>
              <a:t>The </a:t>
            </a:r>
            <a:r>
              <a:rPr lang="en-US" sz="1400" b="1" dirty="0">
                <a:solidFill>
                  <a:srgbClr val="C55A11"/>
                </a:solidFill>
                <a:latin typeface="+mn-lt"/>
                <a:cs typeface="Times New Roman" panose="02020603050405020304" pitchFamily="18" charset="0"/>
              </a:rPr>
              <a:t>Pilot Progress meeting scheduled for 18 September 2023 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for all nine provinces did not go as well as planned due to only five provinces attending. The DBE has since distributed a memo to the provinces on 29 September 2023 decrying the sporadic attendance to this critical monthly pilot progress meeting. </a:t>
            </a:r>
            <a:endParaRPr lang="en-ZA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5C28A10-890C-564D-41CD-D1A94281CE16}"/>
              </a:ext>
            </a:extLst>
          </p:cNvPr>
          <p:cNvSpPr/>
          <p:nvPr/>
        </p:nvSpPr>
        <p:spPr>
          <a:xfrm>
            <a:off x="-170299" y="5379501"/>
            <a:ext cx="7050070" cy="7529000"/>
          </a:xfrm>
          <a:prstGeom prst="roundRect">
            <a:avLst>
              <a:gd name="adj" fmla="val 4505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</a:endParaRPr>
          </a:p>
        </p:txBody>
      </p:sp>
      <p:sp>
        <p:nvSpPr>
          <p:cNvPr id="30" name="Rectangle: Top Corners Rounded 29">
            <a:extLst>
              <a:ext uri="{FF2B5EF4-FFF2-40B4-BE49-F238E27FC236}">
                <a16:creationId xmlns:a16="http://schemas.microsoft.com/office/drawing/2014/main" id="{DF5CB53C-0019-0381-2CE7-F77643C9E511}"/>
              </a:ext>
            </a:extLst>
          </p:cNvPr>
          <p:cNvSpPr/>
          <p:nvPr/>
        </p:nvSpPr>
        <p:spPr>
          <a:xfrm>
            <a:off x="-170297" y="5318685"/>
            <a:ext cx="7050068" cy="717434"/>
          </a:xfrm>
          <a:prstGeom prst="round2SameRect">
            <a:avLst>
              <a:gd name="adj1" fmla="val 3678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  <a:latin typeface="Calibri (Body)"/>
              </a:rPr>
              <a:t>In Progress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A674E04-749A-C763-4C25-83C55AA3C707}"/>
              </a:ext>
            </a:extLst>
          </p:cNvPr>
          <p:cNvSpPr/>
          <p:nvPr/>
        </p:nvSpPr>
        <p:spPr>
          <a:xfrm>
            <a:off x="6942216" y="5405641"/>
            <a:ext cx="6879356" cy="5092934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</a:endParaRPr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A592704C-5550-FFE2-8203-CFCF0AFF2D06}"/>
              </a:ext>
            </a:extLst>
          </p:cNvPr>
          <p:cNvSpPr/>
          <p:nvPr/>
        </p:nvSpPr>
        <p:spPr>
          <a:xfrm>
            <a:off x="6952258" y="5319067"/>
            <a:ext cx="6873372" cy="717434"/>
          </a:xfrm>
          <a:prstGeom prst="round2SameRect">
            <a:avLst>
              <a:gd name="adj1" fmla="val 3678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  <a:latin typeface="Calibri (Body)"/>
              </a:rPr>
              <a:t>Coming Soon 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ADB11-133C-E54E-A63F-EDA657F2E5D3}"/>
              </a:ext>
            </a:extLst>
          </p:cNvPr>
          <p:cNvSpPr txBox="1"/>
          <p:nvPr/>
        </p:nvSpPr>
        <p:spPr>
          <a:xfrm>
            <a:off x="-73579" y="6120875"/>
            <a:ext cx="7038161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ZA" sz="1400" b="1" dirty="0">
                <a:solidFill>
                  <a:schemeClr val="accent2">
                    <a:lumMod val="75000"/>
                  </a:schemeClr>
                </a:solidFill>
                <a:effectLst/>
                <a:latin typeface="Calibri (Body)"/>
                <a:ea typeface="Baskerville Old Face" panose="02020602080505020303" pitchFamily="18" charset="0"/>
                <a:cs typeface="Times New Roman" panose="02020603050405020304" pitchFamily="18" charset="0"/>
              </a:rPr>
              <a:t>Business Analysis &amp; Process Improvement</a:t>
            </a:r>
            <a:endParaRPr lang="en-ZA" sz="1400" dirty="0">
              <a:solidFill>
                <a:schemeClr val="accent2">
                  <a:lumMod val="75000"/>
                </a:schemeClr>
              </a:solidFill>
              <a:effectLst/>
              <a:latin typeface="Calibri (Body)"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177800" marR="0" lvl="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latin typeface="Calibri (Body)"/>
                <a:ea typeface="Baskerville Old Face" panose="02020602080505020303" pitchFamily="18" charset="0"/>
                <a:cs typeface="Times New Roman" panose="02020603050405020304" pitchFamily="18" charset="0"/>
              </a:rPr>
              <a:t>DBE Signoff of FRS </a:t>
            </a:r>
            <a:r>
              <a:rPr lang="en-ZA" sz="1400" dirty="0">
                <a:effectLst/>
                <a:latin typeface="Calibri (Body)"/>
                <a:ea typeface="Baskerville Old Face" panose="02020602080505020303" pitchFamily="18" charset="0"/>
                <a:cs typeface="Times New Roman" panose="02020603050405020304" pitchFamily="18" charset="0"/>
              </a:rPr>
              <a:t>- Manage Human Resources</a:t>
            </a:r>
          </a:p>
          <a:p>
            <a:pPr marL="177800" marR="0" lvl="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effectLst/>
                <a:latin typeface="Calibri (Body)"/>
                <a:ea typeface="Baskerville Old Face" panose="02020602080505020303" pitchFamily="18" charset="0"/>
                <a:cs typeface="Times New Roman" panose="02020603050405020304" pitchFamily="18" charset="0"/>
              </a:rPr>
              <a:t>DBE Sign</a:t>
            </a:r>
            <a:r>
              <a:rPr lang="en-ZA" sz="1400" dirty="0">
                <a:latin typeface="Calibri (Body)"/>
                <a:ea typeface="Baskerville Old Face" panose="02020602080505020303" pitchFamily="18" charset="0"/>
                <a:cs typeface="Times New Roman" panose="02020603050405020304" pitchFamily="18" charset="0"/>
              </a:rPr>
              <a:t>off of FRS – Manage Learner</a:t>
            </a:r>
          </a:p>
          <a:p>
            <a:pPr marL="177800" marR="0" lvl="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latin typeface="Calibri (Body)"/>
                <a:ea typeface="Baskerville Old Face" panose="02020602080505020303" pitchFamily="18" charset="0"/>
                <a:cs typeface="Times New Roman" panose="02020603050405020304" pitchFamily="18" charset="0"/>
              </a:rPr>
              <a:t>DBE Signoff of FRS – Manage School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ZA" sz="1400" dirty="0">
                <a:latin typeface="Calibri (Body)"/>
                <a:ea typeface="Baskerville Old Face" panose="02020602080505020303" pitchFamily="18" charset="0"/>
                <a:cs typeface="Times New Roman" panose="02020603050405020304" pitchFamily="18" charset="0"/>
              </a:rPr>
              <a:t>Curriculum Framework signoff </a:t>
            </a:r>
            <a:endParaRPr lang="en-ZA" sz="1000" dirty="0">
              <a:effectLst/>
              <a:latin typeface="Calibri (Body)"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177800" marR="0" lvl="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latin typeface="Calibri (Body)"/>
                <a:ea typeface="Baskerville Old Face" panose="02020602080505020303" pitchFamily="18" charset="0"/>
                <a:cs typeface="Times New Roman" panose="02020603050405020304" pitchFamily="18" charset="0"/>
              </a:rPr>
              <a:t>Curriculum and Assessment Requirements and Design workshops.</a:t>
            </a:r>
          </a:p>
          <a:p>
            <a:pPr marL="177800" marR="0" lvl="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latin typeface="Calibri (Body)"/>
                <a:ea typeface="Baskerville Old Face" panose="02020602080505020303" pitchFamily="18" charset="0"/>
                <a:cs typeface="Times New Roman" panose="02020603050405020304" pitchFamily="18" charset="0"/>
              </a:rPr>
              <a:t>Curriculum Setup and Maintenance FRS development</a:t>
            </a:r>
          </a:p>
          <a:p>
            <a:pPr marL="177800" marR="0" lvl="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latin typeface="Calibri (Body)"/>
                <a:ea typeface="Baskerville Old Face" panose="02020602080505020303" pitchFamily="18" charset="0"/>
                <a:cs typeface="Times New Roman" panose="02020603050405020304" pitchFamily="18" charset="0"/>
              </a:rPr>
              <a:t>Curriculum Subject FRS development</a:t>
            </a:r>
          </a:p>
          <a:p>
            <a:pPr marL="0" marR="0">
              <a:spcBef>
                <a:spcPts val="0"/>
              </a:spcBef>
            </a:pPr>
            <a:endParaRPr lang="en-ZA" sz="1400" b="1" dirty="0">
              <a:solidFill>
                <a:schemeClr val="accent2">
                  <a:lumMod val="75000"/>
                </a:schemeClr>
              </a:solidFill>
              <a:effectLst/>
              <a:latin typeface="Calibri (Body)"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ZA" sz="1400" b="1" dirty="0">
                <a:solidFill>
                  <a:schemeClr val="accent2">
                    <a:lumMod val="75000"/>
                  </a:schemeClr>
                </a:solidFill>
                <a:effectLst/>
                <a:latin typeface="Calibri (Body)"/>
                <a:ea typeface="Baskerville Old Face" panose="02020602080505020303" pitchFamily="18" charset="0"/>
                <a:cs typeface="Times New Roman" panose="02020603050405020304" pitchFamily="18" charset="0"/>
              </a:rPr>
              <a:t>Development, Data &amp; Deployment</a:t>
            </a:r>
            <a:endParaRPr lang="en-ZA" sz="1400" dirty="0">
              <a:solidFill>
                <a:schemeClr val="accent2">
                  <a:lumMod val="75000"/>
                </a:schemeClr>
              </a:solidFill>
              <a:effectLst/>
              <a:latin typeface="Calibri (Body)"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168275" marR="0" lvl="0" indent="-168275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R4: MS and ML feature development</a:t>
            </a:r>
          </a:p>
          <a:p>
            <a:pPr marL="168275" marR="0" lvl="0" indent="-168275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Finalising the Data Quality work breakdown structure</a:t>
            </a:r>
            <a:endParaRPr lang="en-ZA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68275" marR="0" lvl="0" indent="-168275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Data dictionaries for the SA-SAMS local database and the Provincial Database</a:t>
            </a:r>
            <a:endParaRPr lang="en-ZA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68275" marR="0" lvl="0" indent="-168275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Analysis of the database structures and data entities.</a:t>
            </a:r>
            <a:endParaRPr lang="en-ZA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68275" marR="0" lvl="0" indent="-168275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Start developing Data migration scripts and testing</a:t>
            </a:r>
            <a:endParaRPr lang="en-ZA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</a:pPr>
            <a:endParaRPr lang="en-ZA" sz="1000" dirty="0">
              <a:effectLst/>
              <a:latin typeface="Calibri (Body)"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ZA" sz="1400" b="1" dirty="0">
                <a:solidFill>
                  <a:schemeClr val="accent2">
                    <a:lumMod val="75000"/>
                  </a:schemeClr>
                </a:solidFill>
                <a:effectLst/>
                <a:latin typeface="Calibri (Body)"/>
                <a:ea typeface="Baskerville Old Face" panose="02020602080505020303" pitchFamily="18" charset="0"/>
                <a:cs typeface="Times New Roman" panose="02020603050405020304" pitchFamily="18" charset="0"/>
              </a:rPr>
              <a:t>Architecture, Infrastructure &amp; Testing</a:t>
            </a:r>
            <a:endParaRPr lang="en-ZA" sz="1400" dirty="0">
              <a:solidFill>
                <a:schemeClr val="accent2">
                  <a:lumMod val="75000"/>
                </a:schemeClr>
              </a:solidFill>
              <a:effectLst/>
              <a:latin typeface="Calibri (Body)"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168275" marR="0" lvl="0" indent="-168275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Regression System Integration Testing for R3: Finalising and writing new/amended Test Scripts for ML, MS &amp; MHR.</a:t>
            </a:r>
            <a:endParaRPr lang="en-ZA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68275" marR="0" lvl="0" indent="-168275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Hand over UAT to DBE and provide the required support.</a:t>
            </a:r>
            <a:endParaRPr lang="en-ZA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68275" marR="0" lvl="0" indent="-168275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Signoff SIT for R3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1400" dirty="0">
              <a:latin typeface="Calibri (Body)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ZA" sz="1400" b="1" dirty="0">
                <a:solidFill>
                  <a:schemeClr val="accent2">
                    <a:lumMod val="75000"/>
                  </a:schemeClr>
                </a:solidFill>
                <a:effectLst/>
                <a:latin typeface="Calibri (Body)"/>
                <a:ea typeface="Baskerville Old Face" panose="02020602080505020303" pitchFamily="18" charset="0"/>
                <a:cs typeface="Times New Roman" panose="02020603050405020304" pitchFamily="18" charset="0"/>
              </a:rPr>
              <a:t>Training</a:t>
            </a:r>
            <a:endParaRPr lang="en-ZA" sz="1400" dirty="0">
              <a:solidFill>
                <a:schemeClr val="accent2">
                  <a:lumMod val="75000"/>
                </a:schemeClr>
              </a:solidFill>
              <a:effectLst/>
              <a:latin typeface="Calibri (Body)"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177800" indent="-1778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latin typeface="Calibri (Body)"/>
                <a:cs typeface="Times New Roman" panose="02020603050405020304" pitchFamily="18" charset="0"/>
              </a:rPr>
              <a:t>Finalising training material for MS, ML and MHR.</a:t>
            </a:r>
          </a:p>
          <a:p>
            <a:pPr marL="177800" indent="-1778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latin typeface="Calibri (Body)"/>
                <a:cs typeface="Times New Roman" panose="02020603050405020304" pitchFamily="18" charset="0"/>
              </a:rPr>
              <a:t>R1, R2 and R3 (MS, ML, HR) training manuals and snippet videos with links to YouTube channel.</a:t>
            </a:r>
          </a:p>
          <a:p>
            <a:pPr marL="177800" indent="-1778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ZA" sz="1400" dirty="0">
              <a:latin typeface="Calibri (Body)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ZA" sz="1400" b="1" dirty="0">
                <a:solidFill>
                  <a:schemeClr val="accent2">
                    <a:lumMod val="75000"/>
                  </a:schemeClr>
                </a:solidFill>
                <a:effectLst/>
                <a:latin typeface="Calibri (Body)"/>
                <a:ea typeface="Baskerville Old Face" panose="02020602080505020303" pitchFamily="18" charset="0"/>
                <a:cs typeface="Times New Roman" panose="02020603050405020304" pitchFamily="18" charset="0"/>
              </a:rPr>
              <a:t>Change Management </a:t>
            </a:r>
          </a:p>
          <a:p>
            <a:pPr marL="177800" marR="0" lvl="0" indent="-1778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latin typeface="Calibri (Body)"/>
                <a:cs typeface="Times New Roman" panose="02020603050405020304" pitchFamily="18" charset="0"/>
              </a:rPr>
              <a:t>Planning a series of meetings with DBE and PEDs Communications owners to kickstart a series of communication events for the SA-SAMS </a:t>
            </a:r>
            <a:r>
              <a:rPr lang="en-ZA" sz="1400" dirty="0">
                <a:latin typeface="Calibri (Body)"/>
                <a:cs typeface="Times New Roman" panose="02020603050405020304" pitchFamily="18" charset="0"/>
              </a:rPr>
              <a:t>Modernisation</a:t>
            </a:r>
            <a:r>
              <a:rPr lang="en-US" sz="1400" dirty="0">
                <a:latin typeface="Calibri (Body)"/>
                <a:cs typeface="Times New Roman" panose="02020603050405020304" pitchFamily="18" charset="0"/>
              </a:rPr>
              <a:t> as per the thematic 18-month Communications Campaign once signed-off.</a:t>
            </a:r>
            <a:endParaRPr lang="en-ZA" sz="1400" dirty="0">
              <a:latin typeface="Calibri (Body)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8E5A309-9A18-51F6-8A2E-37C8B1B1719F}"/>
              </a:ext>
            </a:extLst>
          </p:cNvPr>
          <p:cNvSpPr/>
          <p:nvPr/>
        </p:nvSpPr>
        <p:spPr>
          <a:xfrm>
            <a:off x="-166606" y="13412878"/>
            <a:ext cx="13988180" cy="3453068"/>
          </a:xfrm>
          <a:prstGeom prst="roundRect">
            <a:avLst>
              <a:gd name="adj" fmla="val 1117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</a:endParaRPr>
          </a:p>
        </p:txBody>
      </p:sp>
      <p:sp>
        <p:nvSpPr>
          <p:cNvPr id="39" name="Rectangle: Top Corners Rounded 38">
            <a:extLst>
              <a:ext uri="{FF2B5EF4-FFF2-40B4-BE49-F238E27FC236}">
                <a16:creationId xmlns:a16="http://schemas.microsoft.com/office/drawing/2014/main" id="{B818A3DF-4D1F-9D6C-552D-03DC905A45C7}"/>
              </a:ext>
            </a:extLst>
          </p:cNvPr>
          <p:cNvSpPr/>
          <p:nvPr/>
        </p:nvSpPr>
        <p:spPr>
          <a:xfrm>
            <a:off x="-166607" y="13040739"/>
            <a:ext cx="13988179" cy="689974"/>
          </a:xfrm>
          <a:prstGeom prst="round2SameRect">
            <a:avLst>
              <a:gd name="adj1" fmla="val 3678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  <a:latin typeface="Calibri (Body)"/>
              </a:rPr>
              <a:t>Months Achievements</a:t>
            </a:r>
          </a:p>
        </p:txBody>
      </p:sp>
      <p:pic>
        <p:nvPicPr>
          <p:cNvPr id="41" name="Picture 40" descr="A computer with a cartoon character&#10;&#10;Description automatically generated with low confidence">
            <a:extLst>
              <a:ext uri="{FF2B5EF4-FFF2-40B4-BE49-F238E27FC236}">
                <a16:creationId xmlns:a16="http://schemas.microsoft.com/office/drawing/2014/main" id="{9CC40C69-56D8-6AB7-B0F2-C68A88CED2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3154" y="13927971"/>
            <a:ext cx="5749608" cy="328549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E1F3119-E614-502A-6E5D-6FAF2ACBFD93}"/>
              </a:ext>
            </a:extLst>
          </p:cNvPr>
          <p:cNvSpPr txBox="1"/>
          <p:nvPr/>
        </p:nvSpPr>
        <p:spPr>
          <a:xfrm>
            <a:off x="3936257" y="13835578"/>
            <a:ext cx="9736224" cy="2946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ZA" sz="1400" dirty="0">
                <a:latin typeface="Calibri (Body)"/>
                <a:ea typeface="Baskerville Old Face" panose="02020602080505020303" pitchFamily="18" charset="0"/>
                <a:cs typeface="Times New Roman" panose="02020603050405020304" pitchFamily="18" charset="0"/>
              </a:rPr>
              <a:t>Completed : </a:t>
            </a:r>
            <a:r>
              <a:rPr lang="en-ZA" sz="1400" b="1" dirty="0">
                <a:solidFill>
                  <a:srgbClr val="C55A11"/>
                </a:solidFill>
                <a:latin typeface="Calibri (Body)"/>
                <a:cs typeface="Times New Roman" panose="02020603050405020304" pitchFamily="18" charset="0"/>
              </a:rPr>
              <a:t>Curriculum Framework </a:t>
            </a:r>
            <a:r>
              <a:rPr lang="en-ZA" sz="1400" dirty="0">
                <a:latin typeface="Calibri (Body)"/>
                <a:cs typeface="Times New Roman" panose="02020603050405020304" pitchFamily="18" charset="0"/>
              </a:rPr>
              <a:t>– Analysis, Workshops and Design</a:t>
            </a:r>
          </a:p>
          <a:p>
            <a:pPr marL="228600" indent="-22860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ZA" sz="1400" dirty="0">
                <a:latin typeface="Calibri (Body)"/>
                <a:cs typeface="Times New Roman" panose="02020603050405020304" pitchFamily="18" charset="0"/>
              </a:rPr>
              <a:t>Completed : </a:t>
            </a:r>
            <a:r>
              <a:rPr lang="en-ZA" sz="1400" b="1" dirty="0">
                <a:solidFill>
                  <a:srgbClr val="C55A11"/>
                </a:solidFill>
                <a:latin typeface="Calibri (Body)"/>
                <a:cs typeface="Times New Roman" panose="02020603050405020304" pitchFamily="18" charset="0"/>
              </a:rPr>
              <a:t>Curriculum Framework </a:t>
            </a:r>
            <a:r>
              <a:rPr lang="en-ZA" sz="1400" dirty="0">
                <a:latin typeface="Calibri (Body)"/>
                <a:cs typeface="Times New Roman" panose="02020603050405020304" pitchFamily="18" charset="0"/>
              </a:rPr>
              <a:t>– Documentation</a:t>
            </a:r>
          </a:p>
          <a:p>
            <a:pPr marL="231775" marR="0" lvl="0" indent="-231775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Completed : </a:t>
            </a:r>
            <a:r>
              <a:rPr lang="en-ZA" sz="1400" b="1" dirty="0">
                <a:solidFill>
                  <a:srgbClr val="C55A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Additional features for R1 and R2 </a:t>
            </a:r>
            <a:r>
              <a:rPr lang="en-ZA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coming to closure for testing and signoff.</a:t>
            </a:r>
            <a:endParaRPr lang="en-ZA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31775" marR="0" lvl="0" indent="-231775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400" dirty="0">
                <a:effectLst/>
                <a:ea typeface="Times New Roman" panose="02020603050405020304" pitchFamily="18" charset="0"/>
              </a:rPr>
              <a:t>Completed : </a:t>
            </a:r>
            <a:r>
              <a:rPr lang="en-ZA" sz="1400" b="1" dirty="0">
                <a:solidFill>
                  <a:srgbClr val="C55A11"/>
                </a:solidFill>
                <a:effectLst/>
                <a:ea typeface="Times New Roman" panose="02020603050405020304" pitchFamily="18" charset="0"/>
              </a:rPr>
              <a:t>Data Strategy</a:t>
            </a:r>
            <a:endParaRPr lang="en-ZA" sz="1400" dirty="0">
              <a:effectLst/>
              <a:ea typeface="Calibri" panose="020F0502020204030204" pitchFamily="34" charset="0"/>
            </a:endParaRPr>
          </a:p>
          <a:p>
            <a:pPr marL="231775" marR="0" lvl="0" indent="-231775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400" dirty="0">
                <a:effectLst/>
                <a:ea typeface="Times New Roman" panose="02020603050405020304" pitchFamily="18" charset="0"/>
              </a:rPr>
              <a:t>Completed : </a:t>
            </a:r>
            <a:r>
              <a:rPr lang="en-ZA" sz="1400" b="1" dirty="0">
                <a:solidFill>
                  <a:srgbClr val="C55A11"/>
                </a:solidFill>
                <a:effectLst/>
                <a:ea typeface="Times New Roman" panose="02020603050405020304" pitchFamily="18" charset="0"/>
              </a:rPr>
              <a:t>Data Quality Work Breakdown Strategy </a:t>
            </a:r>
            <a:r>
              <a:rPr lang="en-ZA" sz="1400" dirty="0">
                <a:effectLst/>
                <a:ea typeface="Times New Roman" panose="02020603050405020304" pitchFamily="18" charset="0"/>
              </a:rPr>
              <a:t>finalised.</a:t>
            </a:r>
            <a:endParaRPr lang="en-ZA" sz="1400" dirty="0">
              <a:effectLst/>
              <a:ea typeface="Calibri" panose="020F0502020204030204" pitchFamily="34" charset="0"/>
            </a:endParaRPr>
          </a:p>
          <a:p>
            <a:pPr marL="231775" marR="0" lvl="0" indent="-231775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400" dirty="0">
                <a:effectLst/>
                <a:ea typeface="Times New Roman" panose="02020603050405020304" pitchFamily="18" charset="0"/>
              </a:rPr>
              <a:t>Completed : </a:t>
            </a:r>
            <a:r>
              <a:rPr lang="en-ZA" sz="1400" b="1" dirty="0">
                <a:solidFill>
                  <a:srgbClr val="C55A11"/>
                </a:solidFill>
                <a:effectLst/>
                <a:ea typeface="Times New Roman" panose="02020603050405020304" pitchFamily="18" charset="0"/>
              </a:rPr>
              <a:t>Data Quality workgroup </a:t>
            </a:r>
            <a:r>
              <a:rPr lang="en-ZA" sz="1400" dirty="0"/>
              <a:t>initiated.</a:t>
            </a:r>
          </a:p>
          <a:p>
            <a:pPr marL="231775" marR="0" lvl="0" indent="-231775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/>
              <a:t>Completed : </a:t>
            </a:r>
            <a:r>
              <a:rPr lang="en-ZA" sz="1400" dirty="0"/>
              <a:t>Automation testing tool - </a:t>
            </a:r>
            <a:r>
              <a:rPr lang="en-ZA" sz="1400" b="1" dirty="0">
                <a:solidFill>
                  <a:srgbClr val="C55A11"/>
                </a:solidFill>
              </a:rPr>
              <a:t>Selenium</a:t>
            </a:r>
            <a:endParaRPr lang="en-US" sz="1400" b="1" dirty="0">
              <a:solidFill>
                <a:srgbClr val="C55A11"/>
              </a:solidFill>
            </a:endParaRPr>
          </a:p>
          <a:p>
            <a:pPr marL="231775" marR="0" lvl="0" indent="-231775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/>
              <a:t>Completed : </a:t>
            </a:r>
            <a:r>
              <a:rPr lang="en-US" sz="1400" b="1" dirty="0">
                <a:solidFill>
                  <a:srgbClr val="C55A11"/>
                </a:solidFill>
              </a:rPr>
              <a:t>SIT Testing</a:t>
            </a:r>
            <a:r>
              <a:rPr lang="en-US" sz="1400" dirty="0"/>
              <a:t> : Signoff Test Scripts, Execution and Test Plan for Manage School, Manage Learner and Manage Human Resource modules.</a:t>
            </a:r>
            <a:endParaRPr lang="en-ZA" sz="1400" dirty="0"/>
          </a:p>
          <a:p>
            <a:pPr marL="231775" marR="0" lvl="0" indent="-231775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/>
              <a:t>Completed : </a:t>
            </a:r>
            <a:r>
              <a:rPr lang="en-US" sz="1400" b="1" dirty="0" err="1">
                <a:solidFill>
                  <a:srgbClr val="C55A11"/>
                </a:solidFill>
              </a:rPr>
              <a:t>Finalised</a:t>
            </a:r>
            <a:r>
              <a:rPr lang="en-US" sz="1400" b="1" dirty="0">
                <a:solidFill>
                  <a:srgbClr val="C55A11"/>
                </a:solidFill>
              </a:rPr>
              <a:t> and Signoff of System Integration Testing – Release 3</a:t>
            </a:r>
            <a:r>
              <a:rPr lang="en-US" sz="1400" dirty="0"/>
              <a:t>: Completed Test Scripts, Execution and Test Plan</a:t>
            </a:r>
            <a:endParaRPr lang="en-ZA" sz="1400" dirty="0"/>
          </a:p>
          <a:p>
            <a:pPr marL="231775" marR="0" lvl="0" indent="-23177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400" dirty="0">
                <a:latin typeface="Calibri (Body)"/>
                <a:cs typeface="Times New Roman" panose="02020603050405020304" pitchFamily="18" charset="0"/>
              </a:rPr>
              <a:t>Completed: Thematic 18-month </a:t>
            </a:r>
            <a:r>
              <a:rPr lang="en-ZA" sz="1400" b="1" dirty="0">
                <a:solidFill>
                  <a:srgbClr val="C55A11"/>
                </a:solidFill>
                <a:latin typeface="Calibri (Body)"/>
                <a:cs typeface="Times New Roman" panose="02020603050405020304" pitchFamily="18" charset="0"/>
              </a:rPr>
              <a:t>Communication Campaign framework</a:t>
            </a:r>
          </a:p>
          <a:p>
            <a:pPr marL="231775" marR="0" lvl="0" indent="-23177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400" dirty="0">
                <a:latin typeface="Calibri (Body)"/>
                <a:cs typeface="Times New Roman" panose="02020603050405020304" pitchFamily="18" charset="0"/>
              </a:rPr>
              <a:t>Completed: Theme 1 Key </a:t>
            </a:r>
            <a:r>
              <a:rPr lang="en-ZA" sz="1400" b="1" dirty="0">
                <a:solidFill>
                  <a:srgbClr val="C55A11"/>
                </a:solidFill>
                <a:latin typeface="Calibri (Body)"/>
                <a:cs typeface="Times New Roman" panose="02020603050405020304" pitchFamily="18" charset="0"/>
              </a:rPr>
              <a:t>Messages for Executive and Operational Leadership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C6E269-8B38-238E-36A5-618BBE1682B6}"/>
              </a:ext>
            </a:extLst>
          </p:cNvPr>
          <p:cNvSpPr txBox="1"/>
          <p:nvPr/>
        </p:nvSpPr>
        <p:spPr>
          <a:xfrm>
            <a:off x="7045147" y="6165718"/>
            <a:ext cx="6776429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effectLst/>
                <a:latin typeface="Calibri (Body)"/>
                <a:ea typeface="Baskerville Old Face" panose="02020602080505020303" pitchFamily="18" charset="0"/>
                <a:cs typeface="Times New Roman" panose="02020603050405020304" pitchFamily="18" charset="0"/>
              </a:rPr>
              <a:t>Release 1, 2, 3 milestones close off:</a:t>
            </a:r>
            <a:endParaRPr lang="en-US" sz="1400" dirty="0">
              <a:solidFill>
                <a:schemeClr val="accent2">
                  <a:lumMod val="75000"/>
                </a:schemeClr>
              </a:solidFill>
              <a:effectLst/>
              <a:latin typeface="Calibri (Body)"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Calibri (Body)"/>
                <a:ea typeface="Baskerville Old Face" panose="02020602080505020303" pitchFamily="18" charset="0"/>
                <a:cs typeface="Times New Roman" panose="02020603050405020304" pitchFamily="18" charset="0"/>
              </a:rPr>
              <a:t>Deploy OpenEMIS Dashboard and Data Integrator and Data Manager –</a:t>
            </a:r>
            <a:r>
              <a:rPr lang="en-US" sz="1400" dirty="0">
                <a:solidFill>
                  <a:srgbClr val="FF0000"/>
                </a:solidFill>
                <a:effectLst/>
                <a:latin typeface="Calibri (Body)"/>
                <a:ea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effectLst/>
                <a:latin typeface="Calibri (Body)"/>
                <a:ea typeface="Baskerville Old Face" panose="02020602080505020303" pitchFamily="18" charset="0"/>
                <a:cs typeface="Times New Roman" panose="02020603050405020304" pitchFamily="18" charset="0"/>
              </a:rPr>
              <a:t>Oct 2023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(Body)"/>
                <a:cs typeface="Times New Roman" panose="02020603050405020304" pitchFamily="18" charset="0"/>
              </a:rPr>
              <a:t>Deployment of Bug fixes of identified defects. – </a:t>
            </a:r>
            <a:r>
              <a:rPr lang="en-US" sz="1400" dirty="0">
                <a:solidFill>
                  <a:srgbClr val="0070C0"/>
                </a:solidFill>
                <a:latin typeface="Calibri (Body)"/>
                <a:cs typeface="Times New Roman" panose="02020603050405020304" pitchFamily="18" charset="0"/>
              </a:rPr>
              <a:t>Oct 2023</a:t>
            </a:r>
            <a:r>
              <a:rPr lang="en-US" sz="1400" dirty="0">
                <a:latin typeface="Calibri (Body)"/>
                <a:cs typeface="Times New Roman" panose="02020603050405020304" pitchFamily="18" charset="0"/>
              </a:rPr>
              <a:t> </a:t>
            </a:r>
          </a:p>
          <a:p>
            <a:pPr marL="168275" indent="-168275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latin typeface="Calibri (Body)"/>
                <a:cs typeface="Times New Roman" panose="02020603050405020304" pitchFamily="18" charset="0"/>
              </a:rPr>
              <a:t>Commence writing of Test Scripts for MCA – </a:t>
            </a:r>
            <a:r>
              <a:rPr lang="en-US" sz="1400" dirty="0">
                <a:solidFill>
                  <a:srgbClr val="0070C0"/>
                </a:solidFill>
                <a:latin typeface="Calibri (Body)"/>
                <a:cs typeface="Times New Roman" panose="02020603050405020304" pitchFamily="18" charset="0"/>
              </a:rPr>
              <a:t>Oct 2023</a:t>
            </a:r>
            <a:r>
              <a:rPr lang="en-US" sz="1400" dirty="0">
                <a:latin typeface="Calibri (Body)"/>
                <a:cs typeface="Times New Roman" panose="02020603050405020304" pitchFamily="18" charset="0"/>
              </a:rPr>
              <a:t> </a:t>
            </a:r>
            <a:endParaRPr lang="en-ZA" sz="1400" dirty="0">
              <a:latin typeface="Calibri (Body)"/>
              <a:cs typeface="Times New Roman" panose="02020603050405020304" pitchFamily="18" charset="0"/>
            </a:endParaRPr>
          </a:p>
          <a:p>
            <a:pPr marL="168275" indent="-168275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400" dirty="0">
                <a:latin typeface="Calibri (Body)"/>
                <a:cs typeface="Times New Roman" panose="02020603050405020304" pitchFamily="18" charset="0"/>
              </a:rPr>
              <a:t>Sit Bug Fixes for MS, ML, MHR </a:t>
            </a:r>
            <a:r>
              <a:rPr lang="en-US" sz="1400" dirty="0">
                <a:latin typeface="Calibri (Body)"/>
                <a:cs typeface="Times New Roman" panose="02020603050405020304" pitchFamily="18" charset="0"/>
              </a:rPr>
              <a:t>– </a:t>
            </a:r>
            <a:r>
              <a:rPr lang="en-US" sz="1400" dirty="0">
                <a:solidFill>
                  <a:srgbClr val="0070C0"/>
                </a:solidFill>
                <a:latin typeface="Calibri (Body)"/>
                <a:cs typeface="Times New Roman" panose="02020603050405020304" pitchFamily="18" charset="0"/>
              </a:rPr>
              <a:t>Oct 2023</a:t>
            </a:r>
            <a:r>
              <a:rPr lang="en-US" sz="1400" dirty="0">
                <a:latin typeface="Calibri (Body)"/>
                <a:cs typeface="Times New Roman" panose="02020603050405020304" pitchFamily="18" charset="0"/>
              </a:rPr>
              <a:t> </a:t>
            </a:r>
            <a:endParaRPr lang="en-ZA" sz="1400" dirty="0">
              <a:latin typeface="Calibri (Body)"/>
              <a:cs typeface="Times New Roman" panose="02020603050405020304" pitchFamily="18" charset="0"/>
            </a:endParaRPr>
          </a:p>
          <a:p>
            <a:pPr marL="168275" indent="-168275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400" dirty="0">
                <a:latin typeface="Calibri (Body)"/>
                <a:cs typeface="Times New Roman" panose="02020603050405020304" pitchFamily="18" charset="0"/>
              </a:rPr>
              <a:t>Accelerate Pilot of Automation Test Tool </a:t>
            </a:r>
            <a:r>
              <a:rPr lang="en-US" sz="1400" dirty="0">
                <a:latin typeface="Calibri (Body)"/>
                <a:cs typeface="Times New Roman" panose="02020603050405020304" pitchFamily="18" charset="0"/>
              </a:rPr>
              <a:t>– </a:t>
            </a:r>
            <a:r>
              <a:rPr lang="en-US" sz="1400" dirty="0">
                <a:solidFill>
                  <a:srgbClr val="0070C0"/>
                </a:solidFill>
                <a:latin typeface="Calibri (Body)"/>
                <a:cs typeface="Times New Roman" panose="02020603050405020304" pitchFamily="18" charset="0"/>
              </a:rPr>
              <a:t>Oct 2023</a:t>
            </a:r>
            <a:r>
              <a:rPr lang="en-US" sz="1400" dirty="0">
                <a:latin typeface="Calibri (Body)"/>
                <a:cs typeface="Times New Roman" panose="02020603050405020304" pitchFamily="18" charset="0"/>
              </a:rPr>
              <a:t> </a:t>
            </a:r>
            <a:endParaRPr lang="en-ZA" sz="1400" dirty="0">
              <a:latin typeface="Calibri (Body)"/>
              <a:cs typeface="Times New Roman" panose="02020603050405020304" pitchFamily="18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(Body)"/>
                <a:cs typeface="Times New Roman" panose="02020603050405020304" pitchFamily="18" charset="0"/>
              </a:rPr>
              <a:t>Release 3 Training material – </a:t>
            </a:r>
            <a:r>
              <a:rPr lang="en-US" sz="1400" dirty="0">
                <a:solidFill>
                  <a:srgbClr val="0070C0"/>
                </a:solidFill>
                <a:latin typeface="Calibri (Body)"/>
                <a:cs typeface="Times New Roman" panose="02020603050405020304" pitchFamily="18" charset="0"/>
              </a:rPr>
              <a:t>Oct 2023</a:t>
            </a:r>
            <a:r>
              <a:rPr lang="en-US" sz="1400" dirty="0">
                <a:latin typeface="Calibri (Body)"/>
                <a:cs typeface="Times New Roman" panose="02020603050405020304" pitchFamily="18" charset="0"/>
              </a:rPr>
              <a:t>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(Body)"/>
                <a:cs typeface="Times New Roman" panose="02020603050405020304" pitchFamily="18" charset="0"/>
              </a:rPr>
              <a:t>Ramp up communication on the finalization of Release 2 close-off – </a:t>
            </a:r>
            <a:r>
              <a:rPr lang="en-US" sz="1400" dirty="0">
                <a:solidFill>
                  <a:srgbClr val="0070C0"/>
                </a:solidFill>
                <a:latin typeface="Calibri (Body)"/>
                <a:cs typeface="Times New Roman" panose="02020603050405020304" pitchFamily="18" charset="0"/>
              </a:rPr>
              <a:t>Oct 2023</a:t>
            </a:r>
            <a:r>
              <a:rPr lang="en-US" sz="1400" dirty="0">
                <a:latin typeface="Calibri (Body)"/>
                <a:cs typeface="Times New Roman" panose="02020603050405020304" pitchFamily="18" charset="0"/>
              </a:rPr>
              <a:t> </a:t>
            </a:r>
          </a:p>
          <a:p>
            <a:pPr marL="177800" indent="-1778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latin typeface="Calibri (Body)"/>
                <a:cs typeface="Times New Roman" panose="02020603050405020304" pitchFamily="18" charset="0"/>
              </a:rPr>
              <a:t>Release a Quarterly Newsletter on Release 1, 2, and 3 progress. – </a:t>
            </a:r>
            <a:r>
              <a:rPr lang="en-US" sz="1400" dirty="0">
                <a:solidFill>
                  <a:srgbClr val="0070C0"/>
                </a:solidFill>
                <a:latin typeface="Calibri (Body)"/>
                <a:cs typeface="Times New Roman" panose="02020603050405020304" pitchFamily="18" charset="0"/>
              </a:rPr>
              <a:t>Oct 2023</a:t>
            </a:r>
            <a:endParaRPr lang="en-ZA" sz="1400" dirty="0">
              <a:latin typeface="Calibri (Body)"/>
              <a:cs typeface="Times New Roman" panose="02020603050405020304" pitchFamily="18" charset="0"/>
            </a:endParaRPr>
          </a:p>
          <a:p>
            <a:pPr marL="177800" marR="0" lvl="0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400" dirty="0">
                <a:latin typeface="Calibri (Body)"/>
                <a:cs typeface="Times New Roman" panose="02020603050405020304" pitchFamily="18" charset="0"/>
              </a:rPr>
              <a:t>Release Theme 1 Communication: 18-month Communication Campaign – </a:t>
            </a:r>
            <a:r>
              <a:rPr lang="en-ZA" sz="1400" dirty="0">
                <a:solidFill>
                  <a:srgbClr val="0070C0"/>
                </a:solidFill>
                <a:latin typeface="Calibri (Body)"/>
                <a:cs typeface="Times New Roman" panose="02020603050405020304" pitchFamily="18" charset="0"/>
              </a:rPr>
              <a:t>Oct 2023</a:t>
            </a:r>
          </a:p>
          <a:p>
            <a:endParaRPr lang="en-US" sz="1400" dirty="0">
              <a:solidFill>
                <a:srgbClr val="0070C0"/>
              </a:solidFill>
              <a:effectLst/>
              <a:latin typeface="Calibri (Body)"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effectLst/>
                <a:latin typeface="Calibri (Body)"/>
                <a:ea typeface="Baskerville Old Face" panose="02020602080505020303" pitchFamily="18" charset="0"/>
                <a:cs typeface="Times New Roman" panose="02020603050405020304" pitchFamily="18" charset="0"/>
              </a:rPr>
              <a:t>Release 4 milestones:</a:t>
            </a:r>
            <a:endParaRPr lang="en-US" sz="1400" dirty="0">
              <a:solidFill>
                <a:schemeClr val="accent2">
                  <a:lumMod val="75000"/>
                </a:schemeClr>
              </a:solidFill>
              <a:effectLst/>
              <a:latin typeface="Calibri (Body)"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Calibri (Body)"/>
                <a:ea typeface="Baskerville Old Face" panose="02020602080505020303" pitchFamily="18" charset="0"/>
                <a:cs typeface="Times New Roman" panose="02020603050405020304" pitchFamily="18" charset="0"/>
              </a:rPr>
              <a:t>Manage Curriculum Functional Requirement Specifications – </a:t>
            </a:r>
            <a:r>
              <a:rPr lang="en-US" sz="1400" dirty="0">
                <a:solidFill>
                  <a:srgbClr val="0070C0"/>
                </a:solidFill>
                <a:latin typeface="Calibri (Body)"/>
                <a:cs typeface="Times New Roman" panose="02020603050405020304" pitchFamily="18" charset="0"/>
              </a:rPr>
              <a:t>Sept-Nov 2023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(Body)"/>
                <a:ea typeface="Baskerville Old Face" panose="02020602080505020303" pitchFamily="18" charset="0"/>
                <a:cs typeface="Times New Roman" panose="02020603050405020304" pitchFamily="18" charset="0"/>
              </a:rPr>
              <a:t>R4 </a:t>
            </a:r>
            <a:r>
              <a:rPr lang="en-US" sz="1400" dirty="0">
                <a:effectLst/>
                <a:latin typeface="Calibri (Body)"/>
                <a:ea typeface="Baskerville Old Face" panose="02020602080505020303" pitchFamily="18" charset="0"/>
                <a:cs typeface="Times New Roman" panose="02020603050405020304" pitchFamily="18" charset="0"/>
              </a:rPr>
              <a:t>Development</a:t>
            </a:r>
            <a:r>
              <a:rPr lang="en-US" sz="1400" dirty="0">
                <a:latin typeface="Calibri (Body)"/>
                <a:ea typeface="Baskerville Old Face" panose="02020602080505020303" pitchFamily="18" charset="0"/>
                <a:cs typeface="Times New Roman" panose="02020603050405020304" pitchFamily="18" charset="0"/>
              </a:rPr>
              <a:t>: MS, ML</a:t>
            </a:r>
            <a:r>
              <a:rPr lang="en-US" sz="1400" dirty="0">
                <a:effectLst/>
                <a:latin typeface="Calibri (Body)"/>
                <a:ea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Calibri (Body)"/>
                <a:cs typeface="Times New Roman" panose="02020603050405020304" pitchFamily="18" charset="0"/>
              </a:rPr>
              <a:t>– </a:t>
            </a:r>
            <a:r>
              <a:rPr lang="en-US" sz="1400" dirty="0">
                <a:solidFill>
                  <a:srgbClr val="0070C0"/>
                </a:solidFill>
                <a:latin typeface="Calibri (Body)"/>
                <a:cs typeface="Times New Roman" panose="02020603050405020304" pitchFamily="18" charset="0"/>
              </a:rPr>
              <a:t>Sept - Nov 2023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(Body)"/>
                <a:cs typeface="Times New Roman" panose="02020603050405020304" pitchFamily="18" charset="0"/>
              </a:rPr>
              <a:t>R4 Development: Phase 1 – Manage Curriculum and Assessment – </a:t>
            </a:r>
            <a:r>
              <a:rPr lang="en-US" sz="1400" dirty="0">
                <a:solidFill>
                  <a:srgbClr val="0070C0"/>
                </a:solidFill>
                <a:latin typeface="Calibri (Body)"/>
                <a:cs typeface="Times New Roman" panose="02020603050405020304" pitchFamily="18" charset="0"/>
              </a:rPr>
              <a:t>Nov 2023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Development Strategy including database design, UI and business logic layer – </a:t>
            </a:r>
            <a:r>
              <a:rPr lang="en-US" sz="1400" dirty="0">
                <a:solidFill>
                  <a:srgbClr val="0070C0"/>
                </a:solidFill>
                <a:latin typeface="Calibri (Body)"/>
                <a:cs typeface="Times New Roman" panose="02020603050405020304" pitchFamily="18" charset="0"/>
              </a:rPr>
              <a:t>Oct 2023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ZA" sz="1400" dirty="0">
                <a:latin typeface="Calibri" panose="020F0502020204030204" pitchFamily="34" charset="0"/>
              </a:rPr>
              <a:t>SIT plan for MCA 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</a:t>
            </a:r>
            <a:r>
              <a:rPr lang="en-US" sz="1400" dirty="0">
                <a:solidFill>
                  <a:srgbClr val="0070C0"/>
                </a:solidFill>
                <a:latin typeface="Calibri (Body)"/>
                <a:cs typeface="Times New Roman" panose="02020603050405020304" pitchFamily="18" charset="0"/>
              </a:rPr>
              <a:t>Oct 2023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Calibri (Body)"/>
                <a:ea typeface="Baskerville Old Face" panose="02020602080505020303" pitchFamily="18" charset="0"/>
                <a:cs typeface="Times New Roman" panose="02020603050405020304" pitchFamily="18" charset="0"/>
              </a:rPr>
              <a:t>Training material development for R4 requirements – </a:t>
            </a:r>
            <a:r>
              <a:rPr lang="en-US" sz="1400" dirty="0">
                <a:solidFill>
                  <a:srgbClr val="0070C0"/>
                </a:solidFill>
                <a:latin typeface="Calibri (Body)"/>
                <a:cs typeface="Times New Roman" panose="02020603050405020304" pitchFamily="18" charset="0"/>
              </a:rPr>
              <a:t>Oct – Dec 2023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Calibri (Body)"/>
                <a:ea typeface="Baskerville Old Face" panose="02020602080505020303" pitchFamily="18" charset="0"/>
                <a:cs typeface="Times New Roman" panose="02020603050405020304" pitchFamily="18" charset="0"/>
              </a:rPr>
              <a:t>Develop Release 4 aligned communication – </a:t>
            </a:r>
            <a:r>
              <a:rPr lang="en-US" sz="1400" dirty="0">
                <a:solidFill>
                  <a:srgbClr val="0070C0"/>
                </a:solidFill>
                <a:latin typeface="Calibri (Body)"/>
                <a:cs typeface="Times New Roman" panose="02020603050405020304" pitchFamily="18" charset="0"/>
              </a:rPr>
              <a:t>Oct 2023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29F9AA-74F2-642C-0EFF-FEB6E9E8D8CC}"/>
              </a:ext>
            </a:extLst>
          </p:cNvPr>
          <p:cNvSpPr/>
          <p:nvPr/>
        </p:nvSpPr>
        <p:spPr>
          <a:xfrm>
            <a:off x="6954540" y="10690014"/>
            <a:ext cx="6879356" cy="2218487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</a:endParaRP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16B92904-193A-5CFB-E760-785E212FC873}"/>
              </a:ext>
            </a:extLst>
          </p:cNvPr>
          <p:cNvSpPr/>
          <p:nvPr/>
        </p:nvSpPr>
        <p:spPr>
          <a:xfrm>
            <a:off x="6964582" y="10603440"/>
            <a:ext cx="6873372" cy="717434"/>
          </a:xfrm>
          <a:prstGeom prst="round2SameRect">
            <a:avLst>
              <a:gd name="adj1" fmla="val 3678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  <a:latin typeface="Calibri (Body)"/>
              </a:rPr>
              <a:t>Acronyms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55848C-3B69-9A69-81A1-DAB0EEC4D481}"/>
              </a:ext>
            </a:extLst>
          </p:cNvPr>
          <p:cNvSpPr txBox="1"/>
          <p:nvPr/>
        </p:nvSpPr>
        <p:spPr>
          <a:xfrm>
            <a:off x="7057611" y="11415012"/>
            <a:ext cx="34756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/>
              <a:t>R</a:t>
            </a:r>
            <a:r>
              <a:rPr lang="en-ZA" sz="1400" dirty="0"/>
              <a:t>         Release</a:t>
            </a:r>
          </a:p>
          <a:p>
            <a:r>
              <a:rPr lang="en-ZA" sz="1400" b="1" dirty="0"/>
              <a:t>FRS</a:t>
            </a:r>
            <a:r>
              <a:rPr lang="en-ZA" sz="1400" dirty="0"/>
              <a:t>     Functional Requirements Specification</a:t>
            </a:r>
          </a:p>
          <a:p>
            <a:r>
              <a:rPr lang="en-ZA" sz="1400" b="1" dirty="0"/>
              <a:t>DBE</a:t>
            </a:r>
            <a:r>
              <a:rPr lang="en-ZA" sz="1400" dirty="0"/>
              <a:t>    Department of Basic Education</a:t>
            </a:r>
          </a:p>
          <a:p>
            <a:r>
              <a:rPr lang="en-ZA" sz="1400" b="1" dirty="0"/>
              <a:t>PED</a:t>
            </a:r>
            <a:r>
              <a:rPr lang="en-ZA" sz="1400" dirty="0"/>
              <a:t>     Provincial Education Department</a:t>
            </a:r>
          </a:p>
          <a:p>
            <a:r>
              <a:rPr lang="en-ZA" sz="1400" b="1" dirty="0"/>
              <a:t>UAT</a:t>
            </a:r>
            <a:r>
              <a:rPr lang="en-ZA" sz="1400" dirty="0"/>
              <a:t>     User Acceptance Testing</a:t>
            </a:r>
          </a:p>
          <a:p>
            <a:r>
              <a:rPr lang="en-ZA" sz="1400" b="1" dirty="0"/>
              <a:t>SIT</a:t>
            </a:r>
            <a:r>
              <a:rPr lang="en-ZA" sz="1400" dirty="0"/>
              <a:t>       System Integration Testing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49A681-10B9-AD9B-4457-F392C67C4189}"/>
              </a:ext>
            </a:extLst>
          </p:cNvPr>
          <p:cNvCxnSpPr/>
          <p:nvPr/>
        </p:nvCxnSpPr>
        <p:spPr>
          <a:xfrm>
            <a:off x="10495204" y="11405248"/>
            <a:ext cx="0" cy="138997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85606AE-C160-8527-3F2E-E28D3D93F74D}"/>
              </a:ext>
            </a:extLst>
          </p:cNvPr>
          <p:cNvSpPr txBox="1"/>
          <p:nvPr/>
        </p:nvSpPr>
        <p:spPr>
          <a:xfrm>
            <a:off x="10509254" y="11415012"/>
            <a:ext cx="34756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/>
              <a:t>MS</a:t>
            </a:r>
            <a:r>
              <a:rPr lang="en-ZA" sz="1400" dirty="0"/>
              <a:t>      Manage School</a:t>
            </a:r>
          </a:p>
          <a:p>
            <a:r>
              <a:rPr lang="en-ZA" sz="1400" b="1" dirty="0"/>
              <a:t>ML</a:t>
            </a:r>
            <a:r>
              <a:rPr lang="en-ZA" sz="1400" dirty="0"/>
              <a:t>      Manage Learner</a:t>
            </a:r>
          </a:p>
          <a:p>
            <a:r>
              <a:rPr lang="en-ZA" sz="1400" b="1" dirty="0"/>
              <a:t>MHR</a:t>
            </a:r>
            <a:r>
              <a:rPr lang="en-ZA" sz="1400" dirty="0"/>
              <a:t>   Manage Human Resources</a:t>
            </a:r>
          </a:p>
          <a:p>
            <a:r>
              <a:rPr lang="en-ZA" sz="1400" b="1" dirty="0"/>
              <a:t>MCA</a:t>
            </a:r>
            <a:r>
              <a:rPr lang="en-ZA" sz="1400" dirty="0"/>
              <a:t>   Manage Curriculum and Assessment</a:t>
            </a:r>
          </a:p>
          <a:p>
            <a:r>
              <a:rPr lang="en-ZA" sz="1400" b="1" dirty="0"/>
              <a:t>UI</a:t>
            </a:r>
            <a:r>
              <a:rPr lang="en-ZA" sz="1400" dirty="0"/>
              <a:t>        User Interface</a:t>
            </a:r>
          </a:p>
          <a:p>
            <a:r>
              <a:rPr lang="en-ZA" sz="1400" b="1" dirty="0"/>
              <a:t>IRG</a:t>
            </a:r>
            <a:r>
              <a:rPr lang="en-ZA" sz="1400" dirty="0"/>
              <a:t>      IT Risk and Governance</a:t>
            </a:r>
          </a:p>
        </p:txBody>
      </p:sp>
    </p:spTree>
    <p:extLst>
      <p:ext uri="{BB962C8B-B14F-4D97-AF65-F5344CB8AC3E}">
        <p14:creationId xmlns:p14="http://schemas.microsoft.com/office/powerpoint/2010/main" val="4123977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5D15CB-8B24-5A74-EE05-96FA965B1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877" y="0"/>
            <a:ext cx="5636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11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1093</Words>
  <Application>Microsoft Office PowerPoint</Application>
  <PresentationFormat>Widescreen</PresentationFormat>
  <Paragraphs>86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(Body)</vt:lpstr>
      <vt:lpstr>Calibri Light</vt:lpstr>
      <vt:lpstr>Symbol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Riante Narayanan</dc:creator>
  <cp:lastModifiedBy>Riante Narayanan</cp:lastModifiedBy>
  <cp:revision>21</cp:revision>
  <dcterms:created xsi:type="dcterms:W3CDTF">2021-05-25T18:36:21Z</dcterms:created>
  <dcterms:modified xsi:type="dcterms:W3CDTF">2023-10-03T12:04:44Z</dcterms:modified>
</cp:coreProperties>
</file>